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218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E333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49373" y="3709641"/>
            <a:ext cx="834054" cy="83405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66882" y="4578875"/>
            <a:ext cx="834054" cy="83405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11500" y="4959875"/>
            <a:ext cx="834054" cy="83405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12537" y="2612723"/>
            <a:ext cx="834054" cy="8340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E333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414600" y="1968870"/>
            <a:ext cx="4309745" cy="3814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9219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E333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6656" y="1338224"/>
            <a:ext cx="2127335" cy="115418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38400" y="1302165"/>
            <a:ext cx="2400300" cy="132038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46866" y="1337538"/>
            <a:ext cx="2320683" cy="111991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10133" y="1296240"/>
            <a:ext cx="2446337" cy="1174843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329419" y="5304100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79" y="62803"/>
                </a:lnTo>
                <a:lnTo>
                  <a:pt x="94204" y="94205"/>
                </a:lnTo>
                <a:lnTo>
                  <a:pt x="62803" y="130580"/>
                </a:lnTo>
                <a:lnTo>
                  <a:pt x="37681" y="170148"/>
                </a:lnTo>
                <a:lnTo>
                  <a:pt x="18840" y="212199"/>
                </a:lnTo>
                <a:lnTo>
                  <a:pt x="6280" y="256023"/>
                </a:lnTo>
                <a:lnTo>
                  <a:pt x="0" y="300911"/>
                </a:lnTo>
                <a:lnTo>
                  <a:pt x="0" y="346155"/>
                </a:lnTo>
                <a:lnTo>
                  <a:pt x="6280" y="391043"/>
                </a:lnTo>
                <a:lnTo>
                  <a:pt x="18840" y="434867"/>
                </a:lnTo>
                <a:lnTo>
                  <a:pt x="37681" y="476918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2"/>
                </a:lnTo>
                <a:lnTo>
                  <a:pt x="170147" y="609383"/>
                </a:lnTo>
                <a:lnTo>
                  <a:pt x="212198" y="628225"/>
                </a:lnTo>
                <a:lnTo>
                  <a:pt x="256022" y="640785"/>
                </a:lnTo>
                <a:lnTo>
                  <a:pt x="300910" y="647066"/>
                </a:lnTo>
                <a:lnTo>
                  <a:pt x="346154" y="647066"/>
                </a:lnTo>
                <a:lnTo>
                  <a:pt x="391042" y="640785"/>
                </a:lnTo>
                <a:lnTo>
                  <a:pt x="434867" y="628225"/>
                </a:lnTo>
                <a:lnTo>
                  <a:pt x="476917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8"/>
                </a:lnTo>
                <a:lnTo>
                  <a:pt x="628224" y="434867"/>
                </a:lnTo>
                <a:lnTo>
                  <a:pt x="640784" y="391043"/>
                </a:lnTo>
                <a:lnTo>
                  <a:pt x="647065" y="346155"/>
                </a:lnTo>
                <a:lnTo>
                  <a:pt x="647065" y="300911"/>
                </a:lnTo>
                <a:lnTo>
                  <a:pt x="640784" y="256023"/>
                </a:lnTo>
                <a:lnTo>
                  <a:pt x="628224" y="212199"/>
                </a:lnTo>
                <a:lnTo>
                  <a:pt x="609383" y="170148"/>
                </a:lnTo>
                <a:lnTo>
                  <a:pt x="584261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7" y="37682"/>
                </a:lnTo>
                <a:lnTo>
                  <a:pt x="434867" y="18841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0052" y="740133"/>
            <a:ext cx="8851895" cy="9855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2E333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2815" y="1386353"/>
            <a:ext cx="8428355" cy="424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1295" y="6596538"/>
            <a:ext cx="24574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29.png"/><Relationship Id="rId4" Type="http://schemas.openxmlformats.org/officeDocument/2006/relationships/image" Target="../media/image54.png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2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5220" y="3818929"/>
            <a:ext cx="2649220" cy="5975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259"/>
              </a:spcBef>
            </a:pPr>
            <a:r>
              <a:rPr sz="1900" b="1" spc="10" dirty="0">
                <a:solidFill>
                  <a:srgbClr val="FFFFFF"/>
                </a:solidFill>
                <a:latin typeface="Arial"/>
                <a:cs typeface="Arial"/>
              </a:rPr>
              <a:t>MODULE  </a:t>
            </a:r>
            <a:r>
              <a:rPr sz="1900" b="1" spc="5" dirty="0">
                <a:solidFill>
                  <a:srgbClr val="FFFFFF"/>
                </a:solidFill>
                <a:latin typeface="Arial"/>
                <a:cs typeface="Arial"/>
              </a:rPr>
              <a:t>02: </a:t>
            </a:r>
            <a:r>
              <a:rPr sz="1900" b="1" spc="10" dirty="0">
                <a:solidFill>
                  <a:srgbClr val="FFFFFF"/>
                </a:solidFill>
                <a:latin typeface="Arial"/>
                <a:cs typeface="Arial"/>
              </a:rPr>
              <a:t> MEDICAL</a:t>
            </a:r>
            <a:r>
              <a:rPr sz="19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10" dirty="0">
                <a:solidFill>
                  <a:srgbClr val="FFFFFF"/>
                </a:solidFill>
                <a:latin typeface="Arial"/>
                <a:cs typeface="Arial"/>
              </a:rPr>
              <a:t>EQUIPMENT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13939" y="1913221"/>
            <a:ext cx="9872980" cy="1762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02204" y="5368473"/>
            <a:ext cx="542290" cy="97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endParaRPr sz="3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1800" spc="-135" dirty="0">
                <a:latin typeface="Arial MT"/>
                <a:cs typeface="Arial MT"/>
              </a:rPr>
              <a:t>P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5" dirty="0">
                <a:latin typeface="Arial MT"/>
                <a:cs typeface="Arial MT"/>
              </a:rPr>
              <a:t>I</a:t>
            </a:r>
            <a:r>
              <a:rPr sz="1800" dirty="0">
                <a:latin typeface="Arial MT"/>
                <a:cs typeface="Arial MT"/>
              </a:rPr>
              <a:t>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82169" y="5303653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79" y="62803"/>
                </a:lnTo>
                <a:lnTo>
                  <a:pt x="94204" y="94205"/>
                </a:lnTo>
                <a:lnTo>
                  <a:pt x="62803" y="130580"/>
                </a:lnTo>
                <a:lnTo>
                  <a:pt x="37681" y="170148"/>
                </a:lnTo>
                <a:lnTo>
                  <a:pt x="18840" y="212199"/>
                </a:lnTo>
                <a:lnTo>
                  <a:pt x="6280" y="256023"/>
                </a:lnTo>
                <a:lnTo>
                  <a:pt x="0" y="300911"/>
                </a:lnTo>
                <a:lnTo>
                  <a:pt x="0" y="346155"/>
                </a:lnTo>
                <a:lnTo>
                  <a:pt x="6280" y="391043"/>
                </a:lnTo>
                <a:lnTo>
                  <a:pt x="18840" y="434868"/>
                </a:lnTo>
                <a:lnTo>
                  <a:pt x="37681" y="476918"/>
                </a:lnTo>
                <a:lnTo>
                  <a:pt x="62803" y="516486"/>
                </a:lnTo>
                <a:lnTo>
                  <a:pt x="94204" y="552860"/>
                </a:lnTo>
                <a:lnTo>
                  <a:pt x="130579" y="584262"/>
                </a:lnTo>
                <a:lnTo>
                  <a:pt x="170147" y="609384"/>
                </a:lnTo>
                <a:lnTo>
                  <a:pt x="212198" y="628225"/>
                </a:lnTo>
                <a:lnTo>
                  <a:pt x="256022" y="640786"/>
                </a:lnTo>
                <a:lnTo>
                  <a:pt x="300910" y="647066"/>
                </a:lnTo>
                <a:lnTo>
                  <a:pt x="346154" y="647066"/>
                </a:lnTo>
                <a:lnTo>
                  <a:pt x="391042" y="640786"/>
                </a:lnTo>
                <a:lnTo>
                  <a:pt x="434867" y="628225"/>
                </a:lnTo>
                <a:lnTo>
                  <a:pt x="476917" y="609384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1" y="516486"/>
                </a:lnTo>
                <a:lnTo>
                  <a:pt x="609383" y="476918"/>
                </a:lnTo>
                <a:lnTo>
                  <a:pt x="628224" y="434868"/>
                </a:lnTo>
                <a:lnTo>
                  <a:pt x="640784" y="391043"/>
                </a:lnTo>
                <a:lnTo>
                  <a:pt x="647065" y="346155"/>
                </a:lnTo>
                <a:lnTo>
                  <a:pt x="647065" y="300911"/>
                </a:lnTo>
                <a:lnTo>
                  <a:pt x="640784" y="256023"/>
                </a:lnTo>
                <a:lnTo>
                  <a:pt x="628224" y="212199"/>
                </a:lnTo>
                <a:lnTo>
                  <a:pt x="609383" y="170148"/>
                </a:lnTo>
                <a:lnTo>
                  <a:pt x="584261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7" y="37682"/>
                </a:lnTo>
                <a:lnTo>
                  <a:pt x="434867" y="18841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89314" y="5368026"/>
            <a:ext cx="1461135" cy="97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685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500"/>
              </a:spcBef>
            </a:pPr>
            <a:r>
              <a:rPr sz="1800" spc="-5" dirty="0">
                <a:latin typeface="Arial MT"/>
                <a:cs typeface="Arial MT"/>
              </a:rPr>
              <a:t>ANTIBIOTICS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636590" y="1276350"/>
            <a:ext cx="2326005" cy="1978025"/>
            <a:chOff x="9636590" y="1276350"/>
            <a:chExt cx="2326005" cy="19780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36590" y="1276350"/>
              <a:ext cx="2325491" cy="132074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473418" y="2606718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5" h="647064">
                  <a:moveTo>
                    <a:pt x="346155" y="0"/>
                  </a:moveTo>
                  <a:lnTo>
                    <a:pt x="300911" y="0"/>
                  </a:lnTo>
                  <a:lnTo>
                    <a:pt x="256023" y="6280"/>
                  </a:lnTo>
                  <a:lnTo>
                    <a:pt x="212199" y="18840"/>
                  </a:lnTo>
                  <a:lnTo>
                    <a:pt x="170148" y="37681"/>
                  </a:lnTo>
                  <a:lnTo>
                    <a:pt x="130580" y="62803"/>
                  </a:lnTo>
                  <a:lnTo>
                    <a:pt x="94205" y="94204"/>
                  </a:lnTo>
                  <a:lnTo>
                    <a:pt x="62803" y="130579"/>
                  </a:lnTo>
                  <a:lnTo>
                    <a:pt x="37682" y="170147"/>
                  </a:lnTo>
                  <a:lnTo>
                    <a:pt x="18841" y="212198"/>
                  </a:lnTo>
                  <a:lnTo>
                    <a:pt x="6280" y="256022"/>
                  </a:lnTo>
                  <a:lnTo>
                    <a:pt x="0" y="300910"/>
                  </a:lnTo>
                  <a:lnTo>
                    <a:pt x="0" y="346154"/>
                  </a:lnTo>
                  <a:lnTo>
                    <a:pt x="6280" y="391042"/>
                  </a:lnTo>
                  <a:lnTo>
                    <a:pt x="18841" y="434867"/>
                  </a:lnTo>
                  <a:lnTo>
                    <a:pt x="37682" y="476917"/>
                  </a:lnTo>
                  <a:lnTo>
                    <a:pt x="62803" y="516485"/>
                  </a:lnTo>
                  <a:lnTo>
                    <a:pt x="94205" y="552860"/>
                  </a:lnTo>
                  <a:lnTo>
                    <a:pt x="130580" y="584262"/>
                  </a:lnTo>
                  <a:lnTo>
                    <a:pt x="170148" y="609383"/>
                  </a:lnTo>
                  <a:lnTo>
                    <a:pt x="212199" y="628225"/>
                  </a:lnTo>
                  <a:lnTo>
                    <a:pt x="256023" y="640785"/>
                  </a:lnTo>
                  <a:lnTo>
                    <a:pt x="300911" y="647066"/>
                  </a:lnTo>
                  <a:lnTo>
                    <a:pt x="346155" y="647066"/>
                  </a:lnTo>
                  <a:lnTo>
                    <a:pt x="391043" y="640785"/>
                  </a:lnTo>
                  <a:lnTo>
                    <a:pt x="434868" y="628225"/>
                  </a:lnTo>
                  <a:lnTo>
                    <a:pt x="476918" y="609383"/>
                  </a:lnTo>
                  <a:lnTo>
                    <a:pt x="516486" y="584262"/>
                  </a:lnTo>
                  <a:lnTo>
                    <a:pt x="552861" y="552860"/>
                  </a:lnTo>
                  <a:lnTo>
                    <a:pt x="584262" y="516485"/>
                  </a:lnTo>
                  <a:lnTo>
                    <a:pt x="609384" y="476917"/>
                  </a:lnTo>
                  <a:lnTo>
                    <a:pt x="628225" y="434867"/>
                  </a:lnTo>
                  <a:lnTo>
                    <a:pt x="640785" y="391042"/>
                  </a:lnTo>
                  <a:lnTo>
                    <a:pt x="647066" y="346154"/>
                  </a:lnTo>
                  <a:lnTo>
                    <a:pt x="647066" y="300910"/>
                  </a:lnTo>
                  <a:lnTo>
                    <a:pt x="640785" y="256022"/>
                  </a:lnTo>
                  <a:lnTo>
                    <a:pt x="628225" y="212198"/>
                  </a:lnTo>
                  <a:lnTo>
                    <a:pt x="609384" y="170147"/>
                  </a:lnTo>
                  <a:lnTo>
                    <a:pt x="584262" y="130579"/>
                  </a:lnTo>
                  <a:lnTo>
                    <a:pt x="552861" y="94204"/>
                  </a:lnTo>
                  <a:lnTo>
                    <a:pt x="516486" y="62803"/>
                  </a:lnTo>
                  <a:lnTo>
                    <a:pt x="476918" y="37681"/>
                  </a:lnTo>
                  <a:lnTo>
                    <a:pt x="434868" y="18840"/>
                  </a:lnTo>
                  <a:lnTo>
                    <a:pt x="391043" y="6280"/>
                  </a:lnTo>
                  <a:lnTo>
                    <a:pt x="346155" y="0"/>
                  </a:lnTo>
                  <a:close/>
                </a:path>
              </a:pathLst>
            </a:custGeom>
            <a:solidFill>
              <a:srgbClr val="754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220266" y="5303653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5" h="647064">
                <a:moveTo>
                  <a:pt x="346155" y="0"/>
                </a:moveTo>
                <a:lnTo>
                  <a:pt x="300911" y="0"/>
                </a:lnTo>
                <a:lnTo>
                  <a:pt x="256023" y="6280"/>
                </a:lnTo>
                <a:lnTo>
                  <a:pt x="212199" y="18841"/>
                </a:lnTo>
                <a:lnTo>
                  <a:pt x="170148" y="37682"/>
                </a:lnTo>
                <a:lnTo>
                  <a:pt x="130580" y="62803"/>
                </a:lnTo>
                <a:lnTo>
                  <a:pt x="94205" y="94205"/>
                </a:lnTo>
                <a:lnTo>
                  <a:pt x="62803" y="130580"/>
                </a:lnTo>
                <a:lnTo>
                  <a:pt x="37682" y="170148"/>
                </a:lnTo>
                <a:lnTo>
                  <a:pt x="18841" y="212199"/>
                </a:lnTo>
                <a:lnTo>
                  <a:pt x="6280" y="256023"/>
                </a:lnTo>
                <a:lnTo>
                  <a:pt x="0" y="300911"/>
                </a:lnTo>
                <a:lnTo>
                  <a:pt x="0" y="346155"/>
                </a:lnTo>
                <a:lnTo>
                  <a:pt x="6280" y="391043"/>
                </a:lnTo>
                <a:lnTo>
                  <a:pt x="18841" y="434868"/>
                </a:lnTo>
                <a:lnTo>
                  <a:pt x="37682" y="476918"/>
                </a:lnTo>
                <a:lnTo>
                  <a:pt x="62803" y="516486"/>
                </a:lnTo>
                <a:lnTo>
                  <a:pt x="94205" y="552860"/>
                </a:lnTo>
                <a:lnTo>
                  <a:pt x="130580" y="584262"/>
                </a:lnTo>
                <a:lnTo>
                  <a:pt x="170148" y="609384"/>
                </a:lnTo>
                <a:lnTo>
                  <a:pt x="212199" y="628225"/>
                </a:lnTo>
                <a:lnTo>
                  <a:pt x="256023" y="640786"/>
                </a:lnTo>
                <a:lnTo>
                  <a:pt x="300911" y="647066"/>
                </a:lnTo>
                <a:lnTo>
                  <a:pt x="346155" y="647066"/>
                </a:lnTo>
                <a:lnTo>
                  <a:pt x="391043" y="640786"/>
                </a:lnTo>
                <a:lnTo>
                  <a:pt x="434868" y="628225"/>
                </a:lnTo>
                <a:lnTo>
                  <a:pt x="476918" y="609384"/>
                </a:lnTo>
                <a:lnTo>
                  <a:pt x="516486" y="584262"/>
                </a:lnTo>
                <a:lnTo>
                  <a:pt x="552861" y="552860"/>
                </a:lnTo>
                <a:lnTo>
                  <a:pt x="584262" y="516486"/>
                </a:lnTo>
                <a:lnTo>
                  <a:pt x="609384" y="476918"/>
                </a:lnTo>
                <a:lnTo>
                  <a:pt x="628225" y="434868"/>
                </a:lnTo>
                <a:lnTo>
                  <a:pt x="640785" y="391043"/>
                </a:lnTo>
                <a:lnTo>
                  <a:pt x="647066" y="346155"/>
                </a:lnTo>
                <a:lnTo>
                  <a:pt x="647066" y="300911"/>
                </a:lnTo>
                <a:lnTo>
                  <a:pt x="640785" y="256023"/>
                </a:lnTo>
                <a:lnTo>
                  <a:pt x="628225" y="212199"/>
                </a:lnTo>
                <a:lnTo>
                  <a:pt x="609384" y="170148"/>
                </a:lnTo>
                <a:lnTo>
                  <a:pt x="584262" y="130580"/>
                </a:lnTo>
                <a:lnTo>
                  <a:pt x="552861" y="94205"/>
                </a:lnTo>
                <a:lnTo>
                  <a:pt x="516486" y="62803"/>
                </a:lnTo>
                <a:lnTo>
                  <a:pt x="476918" y="37682"/>
                </a:lnTo>
                <a:lnTo>
                  <a:pt x="434868" y="18841"/>
                </a:lnTo>
                <a:lnTo>
                  <a:pt x="391043" y="6280"/>
                </a:lnTo>
                <a:lnTo>
                  <a:pt x="346155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000147" y="5368026"/>
            <a:ext cx="1066800" cy="97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500"/>
              </a:spcBef>
            </a:pPr>
            <a:r>
              <a:rPr sz="1800" spc="-5" dirty="0">
                <a:latin typeface="Arial MT"/>
                <a:cs typeface="Arial MT"/>
              </a:rPr>
              <a:t>WOUNDS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49568" y="5322703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5" h="647064">
                <a:moveTo>
                  <a:pt x="346155" y="0"/>
                </a:moveTo>
                <a:lnTo>
                  <a:pt x="300911" y="0"/>
                </a:lnTo>
                <a:lnTo>
                  <a:pt x="256023" y="6280"/>
                </a:lnTo>
                <a:lnTo>
                  <a:pt x="212199" y="18841"/>
                </a:lnTo>
                <a:lnTo>
                  <a:pt x="170148" y="37682"/>
                </a:lnTo>
                <a:lnTo>
                  <a:pt x="130580" y="62803"/>
                </a:lnTo>
                <a:lnTo>
                  <a:pt x="94205" y="94205"/>
                </a:lnTo>
                <a:lnTo>
                  <a:pt x="62803" y="130580"/>
                </a:lnTo>
                <a:lnTo>
                  <a:pt x="37682" y="170148"/>
                </a:lnTo>
                <a:lnTo>
                  <a:pt x="18841" y="212199"/>
                </a:lnTo>
                <a:lnTo>
                  <a:pt x="6280" y="256023"/>
                </a:lnTo>
                <a:lnTo>
                  <a:pt x="0" y="300911"/>
                </a:lnTo>
                <a:lnTo>
                  <a:pt x="0" y="346155"/>
                </a:lnTo>
                <a:lnTo>
                  <a:pt x="6280" y="391043"/>
                </a:lnTo>
                <a:lnTo>
                  <a:pt x="18841" y="434868"/>
                </a:lnTo>
                <a:lnTo>
                  <a:pt x="37682" y="476918"/>
                </a:lnTo>
                <a:lnTo>
                  <a:pt x="62803" y="516486"/>
                </a:lnTo>
                <a:lnTo>
                  <a:pt x="94205" y="552860"/>
                </a:lnTo>
                <a:lnTo>
                  <a:pt x="130580" y="584262"/>
                </a:lnTo>
                <a:lnTo>
                  <a:pt x="170148" y="609384"/>
                </a:lnTo>
                <a:lnTo>
                  <a:pt x="212199" y="628225"/>
                </a:lnTo>
                <a:lnTo>
                  <a:pt x="256023" y="640786"/>
                </a:lnTo>
                <a:lnTo>
                  <a:pt x="300911" y="647066"/>
                </a:lnTo>
                <a:lnTo>
                  <a:pt x="346155" y="647066"/>
                </a:lnTo>
                <a:lnTo>
                  <a:pt x="391043" y="640786"/>
                </a:lnTo>
                <a:lnTo>
                  <a:pt x="434868" y="628225"/>
                </a:lnTo>
                <a:lnTo>
                  <a:pt x="476918" y="609384"/>
                </a:lnTo>
                <a:lnTo>
                  <a:pt x="516486" y="584262"/>
                </a:lnTo>
                <a:lnTo>
                  <a:pt x="552861" y="552860"/>
                </a:lnTo>
                <a:lnTo>
                  <a:pt x="584262" y="516486"/>
                </a:lnTo>
                <a:lnTo>
                  <a:pt x="609384" y="476918"/>
                </a:lnTo>
                <a:lnTo>
                  <a:pt x="628225" y="434868"/>
                </a:lnTo>
                <a:lnTo>
                  <a:pt x="640785" y="391043"/>
                </a:lnTo>
                <a:lnTo>
                  <a:pt x="647066" y="346155"/>
                </a:lnTo>
                <a:lnTo>
                  <a:pt x="647066" y="300911"/>
                </a:lnTo>
                <a:lnTo>
                  <a:pt x="640785" y="256023"/>
                </a:lnTo>
                <a:lnTo>
                  <a:pt x="628225" y="212199"/>
                </a:lnTo>
                <a:lnTo>
                  <a:pt x="609384" y="170148"/>
                </a:lnTo>
                <a:lnTo>
                  <a:pt x="584262" y="130580"/>
                </a:lnTo>
                <a:lnTo>
                  <a:pt x="552861" y="94205"/>
                </a:lnTo>
                <a:lnTo>
                  <a:pt x="516486" y="62803"/>
                </a:lnTo>
                <a:lnTo>
                  <a:pt x="476918" y="37682"/>
                </a:lnTo>
                <a:lnTo>
                  <a:pt x="434868" y="18841"/>
                </a:lnTo>
                <a:lnTo>
                  <a:pt x="391043" y="6280"/>
                </a:lnTo>
                <a:lnTo>
                  <a:pt x="346155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18582" y="5387076"/>
            <a:ext cx="1232535" cy="97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767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1800" spc="-5" dirty="0">
                <a:latin typeface="Arial MT"/>
                <a:cs typeface="Arial MT"/>
              </a:rPr>
              <a:t>SPLINTING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769" y="4531946"/>
            <a:ext cx="2368232" cy="57736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2342" y="4513905"/>
            <a:ext cx="1478413" cy="55211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70534" y="4258885"/>
            <a:ext cx="2325081" cy="87992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45066" y="4520684"/>
            <a:ext cx="479132" cy="57443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9054083" y="4194316"/>
            <a:ext cx="2745105" cy="1014730"/>
            <a:chOff x="9054083" y="4194316"/>
            <a:chExt cx="2745105" cy="101473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4083" y="4232869"/>
              <a:ext cx="1418550" cy="92333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660870" y="4805108"/>
              <a:ext cx="5715" cy="20320"/>
            </a:xfrm>
            <a:custGeom>
              <a:avLst/>
              <a:gdLst/>
              <a:ahLst/>
              <a:cxnLst/>
              <a:rect l="l" t="t" r="r" b="b"/>
              <a:pathLst>
                <a:path w="5715" h="20320">
                  <a:moveTo>
                    <a:pt x="0" y="0"/>
                  </a:moveTo>
                  <a:lnTo>
                    <a:pt x="3023" y="20165"/>
                  </a:lnTo>
                  <a:lnTo>
                    <a:pt x="5477" y="15914"/>
                  </a:lnTo>
                  <a:lnTo>
                    <a:pt x="4875" y="10607"/>
                  </a:lnTo>
                  <a:lnTo>
                    <a:pt x="2136" y="2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8675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90674" y="4194316"/>
              <a:ext cx="1408441" cy="1014354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1062719" y="2606718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1" y="0"/>
                </a:lnTo>
                <a:lnTo>
                  <a:pt x="256022" y="6280"/>
                </a:lnTo>
                <a:lnTo>
                  <a:pt x="212198" y="18840"/>
                </a:lnTo>
                <a:lnTo>
                  <a:pt x="170147" y="37681"/>
                </a:lnTo>
                <a:lnTo>
                  <a:pt x="130580" y="62803"/>
                </a:lnTo>
                <a:lnTo>
                  <a:pt x="94205" y="94204"/>
                </a:lnTo>
                <a:lnTo>
                  <a:pt x="62803" y="130579"/>
                </a:lnTo>
                <a:lnTo>
                  <a:pt x="37682" y="170147"/>
                </a:lnTo>
                <a:lnTo>
                  <a:pt x="18841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1" y="434867"/>
                </a:lnTo>
                <a:lnTo>
                  <a:pt x="37682" y="476917"/>
                </a:lnTo>
                <a:lnTo>
                  <a:pt x="62803" y="516485"/>
                </a:lnTo>
                <a:lnTo>
                  <a:pt x="94205" y="552860"/>
                </a:lnTo>
                <a:lnTo>
                  <a:pt x="130580" y="584262"/>
                </a:lnTo>
                <a:lnTo>
                  <a:pt x="170147" y="609383"/>
                </a:lnTo>
                <a:lnTo>
                  <a:pt x="212198" y="628225"/>
                </a:lnTo>
                <a:lnTo>
                  <a:pt x="256022" y="640785"/>
                </a:lnTo>
                <a:lnTo>
                  <a:pt x="300911" y="647066"/>
                </a:lnTo>
                <a:lnTo>
                  <a:pt x="346154" y="647066"/>
                </a:lnTo>
                <a:lnTo>
                  <a:pt x="391043" y="640785"/>
                </a:lnTo>
                <a:lnTo>
                  <a:pt x="434867" y="628225"/>
                </a:lnTo>
                <a:lnTo>
                  <a:pt x="476918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2" y="516485"/>
                </a:lnTo>
                <a:lnTo>
                  <a:pt x="609383" y="476917"/>
                </a:lnTo>
                <a:lnTo>
                  <a:pt x="628224" y="434867"/>
                </a:lnTo>
                <a:lnTo>
                  <a:pt x="640785" y="391042"/>
                </a:lnTo>
                <a:lnTo>
                  <a:pt x="647065" y="346154"/>
                </a:lnTo>
                <a:lnTo>
                  <a:pt x="647065" y="300910"/>
                </a:lnTo>
                <a:lnTo>
                  <a:pt x="640785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2" y="130579"/>
                </a:lnTo>
                <a:lnTo>
                  <a:pt x="552860" y="94204"/>
                </a:lnTo>
                <a:lnTo>
                  <a:pt x="516485" y="62803"/>
                </a:lnTo>
                <a:lnTo>
                  <a:pt x="476918" y="37681"/>
                </a:lnTo>
                <a:lnTo>
                  <a:pt x="434867" y="18840"/>
                </a:lnTo>
                <a:lnTo>
                  <a:pt x="391043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61883" y="2671090"/>
            <a:ext cx="168973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2384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endParaRPr sz="3200">
              <a:latin typeface="Arial Black"/>
              <a:cs typeface="Arial Black"/>
            </a:endParaRPr>
          </a:p>
          <a:p>
            <a:pPr marL="12700" marR="5080" algn="ctr">
              <a:lnSpc>
                <a:spcPts val="2100"/>
              </a:lnSpc>
              <a:spcBef>
                <a:spcPts val="1620"/>
              </a:spcBef>
            </a:pPr>
            <a:r>
              <a:rPr sz="1800" spc="-5" dirty="0">
                <a:latin typeface="Arial MT"/>
                <a:cs typeface="Arial MT"/>
              </a:rPr>
              <a:t>MASSIVE </a:t>
            </a:r>
            <a:r>
              <a:rPr sz="1800" dirty="0">
                <a:latin typeface="Arial MT"/>
                <a:cs typeface="Arial MT"/>
              </a:rPr>
              <a:t> HEM</a:t>
            </a:r>
            <a:r>
              <a:rPr sz="1800" spc="-5" dirty="0">
                <a:latin typeface="Arial MT"/>
                <a:cs typeface="Arial MT"/>
              </a:rPr>
              <a:t>O</a:t>
            </a:r>
            <a:r>
              <a:rPr sz="1800" dirty="0">
                <a:latin typeface="Arial MT"/>
                <a:cs typeface="Arial MT"/>
              </a:rPr>
              <a:t>RRHA</a:t>
            </a:r>
            <a:r>
              <a:rPr sz="1800" spc="-5" dirty="0">
                <a:latin typeface="Arial MT"/>
                <a:cs typeface="Arial MT"/>
              </a:rPr>
              <a:t>G</a:t>
            </a:r>
            <a:r>
              <a:rPr sz="1800" dirty="0">
                <a:latin typeface="Arial MT"/>
                <a:cs typeface="Arial MT"/>
              </a:rPr>
              <a:t>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05869" y="2606718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0"/>
                </a:lnTo>
                <a:lnTo>
                  <a:pt x="170147" y="37681"/>
                </a:lnTo>
                <a:lnTo>
                  <a:pt x="130579" y="62803"/>
                </a:lnTo>
                <a:lnTo>
                  <a:pt x="94204" y="94204"/>
                </a:lnTo>
                <a:lnTo>
                  <a:pt x="62803" y="130579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0" y="434867"/>
                </a:lnTo>
                <a:lnTo>
                  <a:pt x="37681" y="476917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2"/>
                </a:lnTo>
                <a:lnTo>
                  <a:pt x="170147" y="609383"/>
                </a:lnTo>
                <a:lnTo>
                  <a:pt x="212198" y="628225"/>
                </a:lnTo>
                <a:lnTo>
                  <a:pt x="256022" y="640785"/>
                </a:lnTo>
                <a:lnTo>
                  <a:pt x="300910" y="647066"/>
                </a:lnTo>
                <a:lnTo>
                  <a:pt x="346154" y="647066"/>
                </a:lnTo>
                <a:lnTo>
                  <a:pt x="391042" y="640785"/>
                </a:lnTo>
                <a:lnTo>
                  <a:pt x="434867" y="628225"/>
                </a:lnTo>
                <a:lnTo>
                  <a:pt x="476917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7"/>
                </a:lnTo>
                <a:lnTo>
                  <a:pt x="628224" y="434867"/>
                </a:lnTo>
                <a:lnTo>
                  <a:pt x="640784" y="391042"/>
                </a:lnTo>
                <a:lnTo>
                  <a:pt x="647065" y="346154"/>
                </a:lnTo>
                <a:lnTo>
                  <a:pt x="647065" y="300910"/>
                </a:lnTo>
                <a:lnTo>
                  <a:pt x="640784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1" y="130579"/>
                </a:lnTo>
                <a:lnTo>
                  <a:pt x="552860" y="94204"/>
                </a:lnTo>
                <a:lnTo>
                  <a:pt x="516485" y="62803"/>
                </a:lnTo>
                <a:lnTo>
                  <a:pt x="476917" y="37681"/>
                </a:lnTo>
                <a:lnTo>
                  <a:pt x="434867" y="18840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294522" y="2671090"/>
            <a:ext cx="897890" cy="97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685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500"/>
              </a:spcBef>
            </a:pPr>
            <a:r>
              <a:rPr sz="1800" spc="-45" dirty="0">
                <a:latin typeface="Arial MT"/>
                <a:cs typeface="Arial MT"/>
              </a:rPr>
              <a:t>AIRWAY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72466" y="2606718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5" y="0"/>
                </a:moveTo>
                <a:lnTo>
                  <a:pt x="300911" y="0"/>
                </a:lnTo>
                <a:lnTo>
                  <a:pt x="256023" y="6280"/>
                </a:lnTo>
                <a:lnTo>
                  <a:pt x="212199" y="18840"/>
                </a:lnTo>
                <a:lnTo>
                  <a:pt x="170148" y="37681"/>
                </a:lnTo>
                <a:lnTo>
                  <a:pt x="130580" y="62803"/>
                </a:lnTo>
                <a:lnTo>
                  <a:pt x="94205" y="94204"/>
                </a:lnTo>
                <a:lnTo>
                  <a:pt x="62803" y="130579"/>
                </a:lnTo>
                <a:lnTo>
                  <a:pt x="37682" y="170147"/>
                </a:lnTo>
                <a:lnTo>
                  <a:pt x="18841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1" y="434867"/>
                </a:lnTo>
                <a:lnTo>
                  <a:pt x="37682" y="476917"/>
                </a:lnTo>
                <a:lnTo>
                  <a:pt x="62803" y="516485"/>
                </a:lnTo>
                <a:lnTo>
                  <a:pt x="94205" y="552860"/>
                </a:lnTo>
                <a:lnTo>
                  <a:pt x="130580" y="584262"/>
                </a:lnTo>
                <a:lnTo>
                  <a:pt x="170148" y="609383"/>
                </a:lnTo>
                <a:lnTo>
                  <a:pt x="212199" y="628225"/>
                </a:lnTo>
                <a:lnTo>
                  <a:pt x="256023" y="640785"/>
                </a:lnTo>
                <a:lnTo>
                  <a:pt x="300911" y="647066"/>
                </a:lnTo>
                <a:lnTo>
                  <a:pt x="346155" y="647066"/>
                </a:lnTo>
                <a:lnTo>
                  <a:pt x="391043" y="640785"/>
                </a:lnTo>
                <a:lnTo>
                  <a:pt x="434868" y="628225"/>
                </a:lnTo>
                <a:lnTo>
                  <a:pt x="476918" y="609383"/>
                </a:lnTo>
                <a:lnTo>
                  <a:pt x="516486" y="584262"/>
                </a:lnTo>
                <a:lnTo>
                  <a:pt x="552861" y="552860"/>
                </a:lnTo>
                <a:lnTo>
                  <a:pt x="584262" y="516485"/>
                </a:lnTo>
                <a:lnTo>
                  <a:pt x="609384" y="476917"/>
                </a:lnTo>
                <a:lnTo>
                  <a:pt x="628225" y="434867"/>
                </a:lnTo>
                <a:lnTo>
                  <a:pt x="640785" y="391042"/>
                </a:lnTo>
                <a:lnTo>
                  <a:pt x="647066" y="346154"/>
                </a:lnTo>
                <a:lnTo>
                  <a:pt x="647066" y="300910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4" y="170147"/>
                </a:lnTo>
                <a:lnTo>
                  <a:pt x="584262" y="130579"/>
                </a:lnTo>
                <a:lnTo>
                  <a:pt x="552861" y="94204"/>
                </a:lnTo>
                <a:lnTo>
                  <a:pt x="516486" y="62803"/>
                </a:lnTo>
                <a:lnTo>
                  <a:pt x="476918" y="37681"/>
                </a:lnTo>
                <a:lnTo>
                  <a:pt x="434868" y="18840"/>
                </a:lnTo>
                <a:lnTo>
                  <a:pt x="391043" y="6280"/>
                </a:lnTo>
                <a:lnTo>
                  <a:pt x="346155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230432" y="2671090"/>
            <a:ext cx="1710689" cy="97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endParaRPr sz="32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500"/>
              </a:spcBef>
            </a:pPr>
            <a:r>
              <a:rPr sz="1800" spc="-15" dirty="0">
                <a:latin typeface="Arial MT"/>
                <a:cs typeface="Arial MT"/>
              </a:rPr>
              <a:t>RESPIRATIONS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909093" y="2671090"/>
            <a:ext cx="176593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  <a:p>
            <a:pPr marL="12700" marR="5080" algn="ctr">
              <a:lnSpc>
                <a:spcPts val="2100"/>
              </a:lnSpc>
              <a:spcBef>
                <a:spcPts val="1620"/>
              </a:spcBef>
            </a:pPr>
            <a:r>
              <a:rPr sz="1800" dirty="0">
                <a:latin typeface="Arial MT"/>
                <a:cs typeface="Arial MT"/>
              </a:rPr>
              <a:t>HYP</a:t>
            </a:r>
            <a:r>
              <a:rPr sz="1800" spc="-5" dirty="0">
                <a:latin typeface="Arial MT"/>
                <a:cs typeface="Arial MT"/>
              </a:rPr>
              <a:t>OT</a:t>
            </a:r>
            <a:r>
              <a:rPr sz="1800" dirty="0">
                <a:latin typeface="Arial MT"/>
                <a:cs typeface="Arial MT"/>
              </a:rPr>
              <a:t>HERM</a:t>
            </a:r>
            <a:r>
              <a:rPr sz="1800" spc="-5" dirty="0">
                <a:latin typeface="Arial MT"/>
                <a:cs typeface="Arial MT"/>
              </a:rPr>
              <a:t>I</a:t>
            </a:r>
            <a:r>
              <a:rPr sz="1800" dirty="0">
                <a:latin typeface="Arial MT"/>
                <a:cs typeface="Arial MT"/>
              </a:rPr>
              <a:t>A/  HEAD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INJURY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073118" y="2606718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5" h="647064">
                <a:moveTo>
                  <a:pt x="346155" y="0"/>
                </a:moveTo>
                <a:lnTo>
                  <a:pt x="300911" y="0"/>
                </a:lnTo>
                <a:lnTo>
                  <a:pt x="256023" y="6280"/>
                </a:lnTo>
                <a:lnTo>
                  <a:pt x="212199" y="18840"/>
                </a:lnTo>
                <a:lnTo>
                  <a:pt x="170148" y="37681"/>
                </a:lnTo>
                <a:lnTo>
                  <a:pt x="130580" y="62803"/>
                </a:lnTo>
                <a:lnTo>
                  <a:pt x="94205" y="94204"/>
                </a:lnTo>
                <a:lnTo>
                  <a:pt x="62803" y="130579"/>
                </a:lnTo>
                <a:lnTo>
                  <a:pt x="37682" y="170147"/>
                </a:lnTo>
                <a:lnTo>
                  <a:pt x="18841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1" y="434867"/>
                </a:lnTo>
                <a:lnTo>
                  <a:pt x="37682" y="476917"/>
                </a:lnTo>
                <a:lnTo>
                  <a:pt x="62803" y="516485"/>
                </a:lnTo>
                <a:lnTo>
                  <a:pt x="94205" y="552860"/>
                </a:lnTo>
                <a:lnTo>
                  <a:pt x="130580" y="584262"/>
                </a:lnTo>
                <a:lnTo>
                  <a:pt x="170148" y="609383"/>
                </a:lnTo>
                <a:lnTo>
                  <a:pt x="212199" y="628225"/>
                </a:lnTo>
                <a:lnTo>
                  <a:pt x="256023" y="640785"/>
                </a:lnTo>
                <a:lnTo>
                  <a:pt x="300911" y="647066"/>
                </a:lnTo>
                <a:lnTo>
                  <a:pt x="346155" y="647066"/>
                </a:lnTo>
                <a:lnTo>
                  <a:pt x="391043" y="640785"/>
                </a:lnTo>
                <a:lnTo>
                  <a:pt x="434868" y="628225"/>
                </a:lnTo>
                <a:lnTo>
                  <a:pt x="476918" y="609383"/>
                </a:lnTo>
                <a:lnTo>
                  <a:pt x="516486" y="584262"/>
                </a:lnTo>
                <a:lnTo>
                  <a:pt x="552861" y="552860"/>
                </a:lnTo>
                <a:lnTo>
                  <a:pt x="584262" y="516485"/>
                </a:lnTo>
                <a:lnTo>
                  <a:pt x="609384" y="476917"/>
                </a:lnTo>
                <a:lnTo>
                  <a:pt x="628225" y="434867"/>
                </a:lnTo>
                <a:lnTo>
                  <a:pt x="640785" y="391042"/>
                </a:lnTo>
                <a:lnTo>
                  <a:pt x="647066" y="346154"/>
                </a:lnTo>
                <a:lnTo>
                  <a:pt x="647066" y="300910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4" y="170147"/>
                </a:lnTo>
                <a:lnTo>
                  <a:pt x="584262" y="130579"/>
                </a:lnTo>
                <a:lnTo>
                  <a:pt x="552861" y="94204"/>
                </a:lnTo>
                <a:lnTo>
                  <a:pt x="516486" y="62803"/>
                </a:lnTo>
                <a:lnTo>
                  <a:pt x="476918" y="37681"/>
                </a:lnTo>
                <a:lnTo>
                  <a:pt x="434868" y="18840"/>
                </a:lnTo>
                <a:lnTo>
                  <a:pt x="391043" y="6280"/>
                </a:lnTo>
                <a:lnTo>
                  <a:pt x="346155" y="0"/>
                </a:lnTo>
                <a:close/>
              </a:path>
            </a:pathLst>
          </a:custGeom>
          <a:solidFill>
            <a:srgbClr val="F36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679221" y="2671090"/>
            <a:ext cx="1558925" cy="97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5570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endParaRPr sz="3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1800" spc="-15" dirty="0">
                <a:latin typeface="Arial MT"/>
                <a:cs typeface="Arial MT"/>
              </a:rPr>
              <a:t>CIRCULATION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80683" y="2322334"/>
            <a:ext cx="222458" cy="464315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882" y="4196874"/>
            <a:ext cx="3497579" cy="166814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spc="-10" dirty="0">
                <a:solidFill>
                  <a:srgbClr val="921928"/>
                </a:solidFill>
                <a:latin typeface="Arial"/>
                <a:cs typeface="Arial"/>
              </a:rPr>
              <a:t>TOURNIQUET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80"/>
              </a:spcBef>
            </a:pPr>
            <a:r>
              <a:rPr sz="2000" spc="-5" dirty="0">
                <a:latin typeface="Arial MT"/>
                <a:cs typeface="Arial MT"/>
              </a:rPr>
              <a:t>CoTCCC-recommended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and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is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to</a:t>
            </a:r>
            <a:r>
              <a:rPr sz="2000" spc="-5" dirty="0">
                <a:latin typeface="Arial MT"/>
                <a:cs typeface="Arial MT"/>
              </a:rPr>
              <a:t> control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massive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5" dirty="0">
                <a:latin typeface="Arial MT"/>
                <a:cs typeface="Arial MT"/>
              </a:rPr>
              <a:t>or 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severe </a:t>
            </a:r>
            <a:r>
              <a:rPr sz="2000" dirty="0">
                <a:latin typeface="Arial MT"/>
                <a:cs typeface="Arial MT"/>
              </a:rPr>
              <a:t>hemorrhage of an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extremity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53678" y="4196874"/>
            <a:ext cx="3839845" cy="193167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spc="-40" dirty="0">
                <a:solidFill>
                  <a:srgbClr val="921928"/>
                </a:solidFill>
                <a:latin typeface="Arial"/>
                <a:cs typeface="Arial"/>
              </a:rPr>
              <a:t>HEMOSTATIC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GAUZE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80"/>
              </a:spcBef>
            </a:pPr>
            <a:r>
              <a:rPr sz="2000" spc="-5" dirty="0">
                <a:latin typeface="Arial MT"/>
                <a:cs typeface="Arial MT"/>
              </a:rPr>
              <a:t>CoTCCC-recommended </a:t>
            </a:r>
            <a:r>
              <a:rPr sz="2000" spc="-10" dirty="0">
                <a:latin typeface="Arial MT"/>
                <a:cs typeface="Arial MT"/>
              </a:rPr>
              <a:t>gauze, </a:t>
            </a:r>
            <a:r>
              <a:rPr sz="2000" spc="-5" dirty="0">
                <a:latin typeface="Arial MT"/>
                <a:cs typeface="Arial MT"/>
              </a:rPr>
              <a:t> contains </a:t>
            </a:r>
            <a:r>
              <a:rPr sz="2000" dirty="0">
                <a:latin typeface="Arial MT"/>
                <a:cs typeface="Arial MT"/>
              </a:rPr>
              <a:t>a chemical </a:t>
            </a:r>
            <a:r>
              <a:rPr sz="2000" spc="-5" dirty="0">
                <a:latin typeface="Arial MT"/>
                <a:cs typeface="Arial MT"/>
              </a:rPr>
              <a:t>that </a:t>
            </a:r>
            <a:r>
              <a:rPr sz="2000" dirty="0">
                <a:latin typeface="Arial MT"/>
                <a:cs typeface="Arial MT"/>
              </a:rPr>
              <a:t>bonds to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another chemical in blood and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causes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clots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22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form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the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source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of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bleeding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79493" y="4205109"/>
            <a:ext cx="3328670" cy="143065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PRESSURE</a:t>
            </a:r>
            <a:r>
              <a:rPr sz="2400" b="1" spc="-6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BANDAGE</a:t>
            </a:r>
            <a:endParaRPr sz="2400">
              <a:latin typeface="Arial"/>
              <a:cs typeface="Arial"/>
            </a:endParaRPr>
          </a:p>
          <a:p>
            <a:pPr marL="12700" marR="179705">
              <a:lnSpc>
                <a:spcPts val="2170"/>
              </a:lnSpc>
              <a:spcBef>
                <a:spcPts val="985"/>
              </a:spcBef>
            </a:pPr>
            <a:r>
              <a:rPr sz="2100" spc="-5" dirty="0">
                <a:latin typeface="Arial MT"/>
                <a:cs typeface="Arial MT"/>
              </a:rPr>
              <a:t>Elastic</a:t>
            </a:r>
            <a:r>
              <a:rPr sz="2100" spc="-2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bandage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used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as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b="1" dirty="0">
                <a:latin typeface="Arial"/>
                <a:cs typeface="Arial"/>
              </a:rPr>
              <a:t>pressure </a:t>
            </a:r>
            <a:r>
              <a:rPr sz="2100" dirty="0">
                <a:latin typeface="Arial MT"/>
                <a:cs typeface="Arial MT"/>
              </a:rPr>
              <a:t>dressing </a:t>
            </a:r>
            <a:r>
              <a:rPr sz="2100" spc="-5" dirty="0">
                <a:latin typeface="Arial MT"/>
                <a:cs typeface="Arial MT"/>
              </a:rPr>
              <a:t>and/or 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b="1" spc="-5" dirty="0">
                <a:latin typeface="Arial"/>
                <a:cs typeface="Arial"/>
              </a:rPr>
              <a:t>standard</a:t>
            </a:r>
            <a:r>
              <a:rPr sz="2100" b="1" spc="-15" dirty="0">
                <a:latin typeface="Arial"/>
                <a:cs typeface="Arial"/>
              </a:rPr>
              <a:t> </a:t>
            </a:r>
            <a:r>
              <a:rPr sz="2100" dirty="0">
                <a:latin typeface="Arial MT"/>
                <a:cs typeface="Arial MT"/>
              </a:rPr>
              <a:t>dressing</a:t>
            </a:r>
            <a:endParaRPr sz="21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11011" y="1655871"/>
            <a:ext cx="3723768" cy="25104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52460" y="1655236"/>
            <a:ext cx="2669363" cy="2557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0027" y="1740079"/>
            <a:ext cx="2978523" cy="236279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074017" y="707889"/>
            <a:ext cx="843280" cy="843280"/>
          </a:xfrm>
          <a:custGeom>
            <a:avLst/>
            <a:gdLst/>
            <a:ahLst/>
            <a:cxnLst/>
            <a:rect l="l" t="t" r="r" b="b"/>
            <a:pathLst>
              <a:path w="843280" h="843280">
                <a:moveTo>
                  <a:pt x="421533" y="0"/>
                </a:moveTo>
                <a:lnTo>
                  <a:pt x="375373" y="2519"/>
                </a:lnTo>
                <a:lnTo>
                  <a:pt x="329660" y="10078"/>
                </a:lnTo>
                <a:lnTo>
                  <a:pt x="284843" y="22677"/>
                </a:lnTo>
                <a:lnTo>
                  <a:pt x="241367" y="40314"/>
                </a:lnTo>
                <a:lnTo>
                  <a:pt x="199680" y="62991"/>
                </a:lnTo>
                <a:lnTo>
                  <a:pt x="160230" y="90708"/>
                </a:lnTo>
                <a:lnTo>
                  <a:pt x="123464" y="123464"/>
                </a:lnTo>
                <a:lnTo>
                  <a:pt x="90708" y="160230"/>
                </a:lnTo>
                <a:lnTo>
                  <a:pt x="62991" y="199680"/>
                </a:lnTo>
                <a:lnTo>
                  <a:pt x="40314" y="241367"/>
                </a:lnTo>
                <a:lnTo>
                  <a:pt x="22677" y="284842"/>
                </a:lnTo>
                <a:lnTo>
                  <a:pt x="10078" y="329660"/>
                </a:lnTo>
                <a:lnTo>
                  <a:pt x="2519" y="375372"/>
                </a:lnTo>
                <a:lnTo>
                  <a:pt x="0" y="421532"/>
                </a:lnTo>
                <a:lnTo>
                  <a:pt x="2519" y="467692"/>
                </a:lnTo>
                <a:lnTo>
                  <a:pt x="10078" y="513404"/>
                </a:lnTo>
                <a:lnTo>
                  <a:pt x="22677" y="558222"/>
                </a:lnTo>
                <a:lnTo>
                  <a:pt x="40314" y="601698"/>
                </a:lnTo>
                <a:lnTo>
                  <a:pt x="62991" y="643384"/>
                </a:lnTo>
                <a:lnTo>
                  <a:pt x="90708" y="682835"/>
                </a:lnTo>
                <a:lnTo>
                  <a:pt x="123464" y="719602"/>
                </a:lnTo>
                <a:lnTo>
                  <a:pt x="160230" y="752357"/>
                </a:lnTo>
                <a:lnTo>
                  <a:pt x="199680" y="780074"/>
                </a:lnTo>
                <a:lnTo>
                  <a:pt x="241367" y="802751"/>
                </a:lnTo>
                <a:lnTo>
                  <a:pt x="284843" y="820388"/>
                </a:lnTo>
                <a:lnTo>
                  <a:pt x="329660" y="832987"/>
                </a:lnTo>
                <a:lnTo>
                  <a:pt x="375373" y="840546"/>
                </a:lnTo>
                <a:lnTo>
                  <a:pt x="421533" y="843066"/>
                </a:lnTo>
                <a:lnTo>
                  <a:pt x="467692" y="840546"/>
                </a:lnTo>
                <a:lnTo>
                  <a:pt x="513405" y="832987"/>
                </a:lnTo>
                <a:lnTo>
                  <a:pt x="558222" y="820388"/>
                </a:lnTo>
                <a:lnTo>
                  <a:pt x="601698" y="802751"/>
                </a:lnTo>
                <a:lnTo>
                  <a:pt x="643385" y="780074"/>
                </a:lnTo>
                <a:lnTo>
                  <a:pt x="682835" y="752357"/>
                </a:lnTo>
                <a:lnTo>
                  <a:pt x="719602" y="719602"/>
                </a:lnTo>
                <a:lnTo>
                  <a:pt x="752357" y="682835"/>
                </a:lnTo>
                <a:lnTo>
                  <a:pt x="780074" y="643384"/>
                </a:lnTo>
                <a:lnTo>
                  <a:pt x="802751" y="601698"/>
                </a:lnTo>
                <a:lnTo>
                  <a:pt x="820388" y="558222"/>
                </a:lnTo>
                <a:lnTo>
                  <a:pt x="832987" y="513404"/>
                </a:lnTo>
                <a:lnTo>
                  <a:pt x="840546" y="467692"/>
                </a:lnTo>
                <a:lnTo>
                  <a:pt x="843066" y="421532"/>
                </a:lnTo>
                <a:lnTo>
                  <a:pt x="840546" y="375372"/>
                </a:lnTo>
                <a:lnTo>
                  <a:pt x="832987" y="329660"/>
                </a:lnTo>
                <a:lnTo>
                  <a:pt x="820388" y="284842"/>
                </a:lnTo>
                <a:lnTo>
                  <a:pt x="802751" y="241367"/>
                </a:lnTo>
                <a:lnTo>
                  <a:pt x="780074" y="199680"/>
                </a:lnTo>
                <a:lnTo>
                  <a:pt x="752357" y="160230"/>
                </a:lnTo>
                <a:lnTo>
                  <a:pt x="719602" y="123464"/>
                </a:lnTo>
                <a:lnTo>
                  <a:pt x="682835" y="90708"/>
                </a:lnTo>
                <a:lnTo>
                  <a:pt x="643385" y="62991"/>
                </a:lnTo>
                <a:lnTo>
                  <a:pt x="601698" y="40314"/>
                </a:lnTo>
                <a:lnTo>
                  <a:pt x="558222" y="22677"/>
                </a:lnTo>
                <a:lnTo>
                  <a:pt x="513405" y="10078"/>
                </a:lnTo>
                <a:lnTo>
                  <a:pt x="467692" y="2519"/>
                </a:lnTo>
                <a:lnTo>
                  <a:pt x="421533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17712" y="693190"/>
            <a:ext cx="82632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73430" algn="l"/>
              </a:tabLst>
            </a:pPr>
            <a:r>
              <a:rPr sz="6000" b="0" baseline="-12500" dirty="0">
                <a:solidFill>
                  <a:srgbClr val="FFFFFF"/>
                </a:solidFill>
                <a:latin typeface="Arial Black"/>
                <a:cs typeface="Arial Black"/>
              </a:rPr>
              <a:t>M	</a:t>
            </a:r>
            <a:r>
              <a:rPr sz="3200" spc="-5" dirty="0"/>
              <a:t>MASSIVE</a:t>
            </a:r>
            <a:r>
              <a:rPr sz="3200" dirty="0"/>
              <a:t> </a:t>
            </a:r>
            <a:r>
              <a:rPr sz="3200" spc="-5" dirty="0"/>
              <a:t>HEMORRHAGE</a:t>
            </a:r>
            <a:r>
              <a:rPr sz="3200" dirty="0"/>
              <a:t> </a:t>
            </a:r>
            <a:r>
              <a:rPr sz="3200" spc="-5" dirty="0"/>
              <a:t>EQUIPMENT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144" y="4043611"/>
            <a:ext cx="3357879" cy="241808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1327150">
              <a:lnSpc>
                <a:spcPts val="2530"/>
              </a:lnSpc>
              <a:spcBef>
                <a:spcPts val="475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JUNCTIONAL </a:t>
            </a:r>
            <a:r>
              <a:rPr sz="2400" b="1" spc="-65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URN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IQ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UET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55"/>
              </a:spcBef>
            </a:pPr>
            <a:r>
              <a:rPr sz="2000" dirty="0">
                <a:latin typeface="Arial MT"/>
                <a:cs typeface="Arial MT"/>
              </a:rPr>
              <a:t>Designed </a:t>
            </a:r>
            <a:r>
              <a:rPr sz="2000" spc="-5" dirty="0">
                <a:latin typeface="Arial MT"/>
                <a:cs typeface="Arial MT"/>
              </a:rPr>
              <a:t>to stop </a:t>
            </a:r>
            <a:r>
              <a:rPr sz="2000" dirty="0">
                <a:latin typeface="Arial MT"/>
                <a:cs typeface="Arial MT"/>
              </a:rPr>
              <a:t>massive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hemorrhage</a:t>
            </a:r>
            <a:r>
              <a:rPr sz="2000" spc="1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from</a:t>
            </a:r>
            <a:r>
              <a:rPr sz="2000" spc="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large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vessel injuries of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groin or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axilla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that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too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proximal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 limb </a:t>
            </a:r>
            <a:r>
              <a:rPr sz="2000" spc="-5" dirty="0">
                <a:latin typeface="Arial MT"/>
                <a:cs typeface="Arial MT"/>
              </a:rPr>
              <a:t>tourniquet to </a:t>
            </a:r>
            <a:r>
              <a:rPr sz="2000" dirty="0">
                <a:latin typeface="Arial MT"/>
                <a:cs typeface="Arial MT"/>
              </a:rPr>
              <a:t>be used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effectively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41734" y="4043611"/>
            <a:ext cx="3033395" cy="2153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05"/>
              </a:lnSpc>
              <a:spcBef>
                <a:spcPts val="100"/>
              </a:spcBef>
            </a:pPr>
            <a:r>
              <a:rPr sz="2400" b="1" spc="-75" dirty="0">
                <a:solidFill>
                  <a:srgbClr val="921928"/>
                </a:solidFill>
                <a:latin typeface="Arial"/>
                <a:cs typeface="Arial"/>
              </a:rPr>
              <a:t>XSTAT</a:t>
            </a:r>
            <a:r>
              <a:rPr sz="2400" b="1" spc="-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30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(LARGE)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705"/>
              </a:lnSpc>
            </a:pPr>
            <a:r>
              <a:rPr sz="2400" b="1" spc="-75" dirty="0">
                <a:solidFill>
                  <a:srgbClr val="921928"/>
                </a:solidFill>
                <a:latin typeface="Arial"/>
                <a:cs typeface="Arial"/>
              </a:rPr>
              <a:t>XSTAT</a:t>
            </a:r>
            <a:r>
              <a:rPr sz="2400" b="1" spc="-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12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(SMALL)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80"/>
              </a:spcBef>
            </a:pPr>
            <a:r>
              <a:rPr sz="2000" dirty="0">
                <a:latin typeface="Arial MT"/>
                <a:cs typeface="Arial MT"/>
              </a:rPr>
              <a:t>Designed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dirty="0">
                <a:latin typeface="Arial MT"/>
                <a:cs typeface="Arial MT"/>
              </a:rPr>
              <a:t>inject an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expandable agent </a:t>
            </a:r>
            <a:r>
              <a:rPr sz="2000" spc="-5" dirty="0">
                <a:latin typeface="Arial MT"/>
                <a:cs typeface="Arial MT"/>
              </a:rPr>
              <a:t>into the </a:t>
            </a:r>
            <a:r>
              <a:rPr sz="2000" dirty="0">
                <a:latin typeface="Arial MT"/>
                <a:cs typeface="Arial MT"/>
              </a:rPr>
              <a:t> wound </a:t>
            </a:r>
            <a:r>
              <a:rPr sz="2000" spc="-5" dirty="0">
                <a:latin typeface="Arial MT"/>
                <a:cs typeface="Arial MT"/>
              </a:rPr>
              <a:t>cavity to create </a:t>
            </a:r>
            <a:r>
              <a:rPr sz="2000" dirty="0">
                <a:latin typeface="Arial MT"/>
                <a:cs typeface="Arial MT"/>
              </a:rPr>
              <a:t>an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internal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source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pressure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bleeding</a:t>
            </a:r>
            <a:r>
              <a:rPr sz="2000" spc="-5" dirty="0">
                <a:latin typeface="Arial MT"/>
                <a:cs typeface="Arial MT"/>
              </a:rPr>
              <a:t> site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512" y="2146639"/>
            <a:ext cx="2763711" cy="16546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7543" y="1947360"/>
            <a:ext cx="3395541" cy="200560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2074017" y="707889"/>
            <a:ext cx="843280" cy="843280"/>
          </a:xfrm>
          <a:custGeom>
            <a:avLst/>
            <a:gdLst/>
            <a:ahLst/>
            <a:cxnLst/>
            <a:rect l="l" t="t" r="r" b="b"/>
            <a:pathLst>
              <a:path w="843280" h="843280">
                <a:moveTo>
                  <a:pt x="421533" y="0"/>
                </a:moveTo>
                <a:lnTo>
                  <a:pt x="375373" y="2519"/>
                </a:lnTo>
                <a:lnTo>
                  <a:pt x="329660" y="10078"/>
                </a:lnTo>
                <a:lnTo>
                  <a:pt x="284843" y="22677"/>
                </a:lnTo>
                <a:lnTo>
                  <a:pt x="241367" y="40314"/>
                </a:lnTo>
                <a:lnTo>
                  <a:pt x="199680" y="62991"/>
                </a:lnTo>
                <a:lnTo>
                  <a:pt x="160230" y="90708"/>
                </a:lnTo>
                <a:lnTo>
                  <a:pt x="123464" y="123464"/>
                </a:lnTo>
                <a:lnTo>
                  <a:pt x="90708" y="160230"/>
                </a:lnTo>
                <a:lnTo>
                  <a:pt x="62991" y="199680"/>
                </a:lnTo>
                <a:lnTo>
                  <a:pt x="40314" y="241367"/>
                </a:lnTo>
                <a:lnTo>
                  <a:pt x="22677" y="284842"/>
                </a:lnTo>
                <a:lnTo>
                  <a:pt x="10078" y="329660"/>
                </a:lnTo>
                <a:lnTo>
                  <a:pt x="2519" y="375372"/>
                </a:lnTo>
                <a:lnTo>
                  <a:pt x="0" y="421532"/>
                </a:lnTo>
                <a:lnTo>
                  <a:pt x="2519" y="467692"/>
                </a:lnTo>
                <a:lnTo>
                  <a:pt x="10078" y="513404"/>
                </a:lnTo>
                <a:lnTo>
                  <a:pt x="22677" y="558222"/>
                </a:lnTo>
                <a:lnTo>
                  <a:pt x="40314" y="601698"/>
                </a:lnTo>
                <a:lnTo>
                  <a:pt x="62991" y="643384"/>
                </a:lnTo>
                <a:lnTo>
                  <a:pt x="90708" y="682835"/>
                </a:lnTo>
                <a:lnTo>
                  <a:pt x="123464" y="719602"/>
                </a:lnTo>
                <a:lnTo>
                  <a:pt x="160230" y="752357"/>
                </a:lnTo>
                <a:lnTo>
                  <a:pt x="199680" y="780074"/>
                </a:lnTo>
                <a:lnTo>
                  <a:pt x="241367" y="802751"/>
                </a:lnTo>
                <a:lnTo>
                  <a:pt x="284843" y="820388"/>
                </a:lnTo>
                <a:lnTo>
                  <a:pt x="329660" y="832987"/>
                </a:lnTo>
                <a:lnTo>
                  <a:pt x="375373" y="840546"/>
                </a:lnTo>
                <a:lnTo>
                  <a:pt x="421533" y="843066"/>
                </a:lnTo>
                <a:lnTo>
                  <a:pt x="467692" y="840546"/>
                </a:lnTo>
                <a:lnTo>
                  <a:pt x="513405" y="832987"/>
                </a:lnTo>
                <a:lnTo>
                  <a:pt x="558222" y="820388"/>
                </a:lnTo>
                <a:lnTo>
                  <a:pt x="601698" y="802751"/>
                </a:lnTo>
                <a:lnTo>
                  <a:pt x="643385" y="780074"/>
                </a:lnTo>
                <a:lnTo>
                  <a:pt x="682835" y="752357"/>
                </a:lnTo>
                <a:lnTo>
                  <a:pt x="719602" y="719602"/>
                </a:lnTo>
                <a:lnTo>
                  <a:pt x="752357" y="682835"/>
                </a:lnTo>
                <a:lnTo>
                  <a:pt x="780074" y="643384"/>
                </a:lnTo>
                <a:lnTo>
                  <a:pt x="802751" y="601698"/>
                </a:lnTo>
                <a:lnTo>
                  <a:pt x="820388" y="558222"/>
                </a:lnTo>
                <a:lnTo>
                  <a:pt x="832987" y="513404"/>
                </a:lnTo>
                <a:lnTo>
                  <a:pt x="840546" y="467692"/>
                </a:lnTo>
                <a:lnTo>
                  <a:pt x="843066" y="421532"/>
                </a:lnTo>
                <a:lnTo>
                  <a:pt x="840546" y="375372"/>
                </a:lnTo>
                <a:lnTo>
                  <a:pt x="832987" y="329660"/>
                </a:lnTo>
                <a:lnTo>
                  <a:pt x="820388" y="284842"/>
                </a:lnTo>
                <a:lnTo>
                  <a:pt x="802751" y="241367"/>
                </a:lnTo>
                <a:lnTo>
                  <a:pt x="780074" y="199680"/>
                </a:lnTo>
                <a:lnTo>
                  <a:pt x="752357" y="160230"/>
                </a:lnTo>
                <a:lnTo>
                  <a:pt x="719602" y="123464"/>
                </a:lnTo>
                <a:lnTo>
                  <a:pt x="682835" y="90708"/>
                </a:lnTo>
                <a:lnTo>
                  <a:pt x="643385" y="62991"/>
                </a:lnTo>
                <a:lnTo>
                  <a:pt x="601698" y="40314"/>
                </a:lnTo>
                <a:lnTo>
                  <a:pt x="558222" y="22677"/>
                </a:lnTo>
                <a:lnTo>
                  <a:pt x="513405" y="10078"/>
                </a:lnTo>
                <a:lnTo>
                  <a:pt x="467692" y="2519"/>
                </a:lnTo>
                <a:lnTo>
                  <a:pt x="421533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17712" y="693190"/>
            <a:ext cx="82632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73430" algn="l"/>
              </a:tabLst>
            </a:pPr>
            <a:r>
              <a:rPr sz="6000" b="0" baseline="-12500" dirty="0">
                <a:solidFill>
                  <a:srgbClr val="FFFFFF"/>
                </a:solidFill>
                <a:latin typeface="Arial Black"/>
                <a:cs typeface="Arial Black"/>
              </a:rPr>
              <a:t>M	</a:t>
            </a:r>
            <a:r>
              <a:rPr sz="3200" spc="-5" dirty="0"/>
              <a:t>MASSIVE</a:t>
            </a:r>
            <a:r>
              <a:rPr sz="3200" dirty="0"/>
              <a:t> </a:t>
            </a:r>
            <a:r>
              <a:rPr sz="3200" spc="-5" dirty="0"/>
              <a:t>HEMORRHAGE</a:t>
            </a:r>
            <a:r>
              <a:rPr sz="3200" dirty="0"/>
              <a:t> </a:t>
            </a:r>
            <a:r>
              <a:rPr sz="3200" spc="-5" dirty="0"/>
              <a:t>EQUIPMENT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07433" y="1290090"/>
            <a:ext cx="11772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1" dirty="0">
                <a:solidFill>
                  <a:srgbClr val="2E3334"/>
                </a:solidFill>
                <a:latin typeface="Arial"/>
                <a:cs typeface="Arial"/>
              </a:rPr>
              <a:t>(con</a:t>
            </a:r>
            <a:r>
              <a:rPr sz="3200" i="1" spc="-5" dirty="0">
                <a:solidFill>
                  <a:srgbClr val="2E3334"/>
                </a:solidFill>
                <a:latin typeface="Arial"/>
                <a:cs typeface="Arial"/>
              </a:rPr>
              <a:t>t.</a:t>
            </a:r>
            <a:r>
              <a:rPr sz="3200" i="1" dirty="0">
                <a:solidFill>
                  <a:srgbClr val="2E3334"/>
                </a:solidFill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28045" y="4043611"/>
            <a:ext cx="3118485" cy="215392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387350">
              <a:lnSpc>
                <a:spcPts val="2530"/>
              </a:lnSpc>
              <a:spcBef>
                <a:spcPts val="475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WOUND </a:t>
            </a:r>
            <a:r>
              <a:rPr sz="24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CLOSURE</a:t>
            </a:r>
            <a:r>
              <a:rPr sz="2400" b="1" spc="-5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DEVICE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55"/>
              </a:spcBef>
            </a:pP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device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seals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edges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 a wound closed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mitigate further </a:t>
            </a:r>
            <a:r>
              <a:rPr sz="2000" dirty="0">
                <a:latin typeface="Arial MT"/>
                <a:cs typeface="Arial MT"/>
              </a:rPr>
              <a:t>blood loss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until the </a:t>
            </a:r>
            <a:r>
              <a:rPr sz="2000" dirty="0">
                <a:latin typeface="Arial MT"/>
                <a:cs typeface="Arial MT"/>
              </a:rPr>
              <a:t>wound can be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surgically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repaired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62564" y="1964605"/>
            <a:ext cx="1630407" cy="1739868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5143" y="707889"/>
            <a:ext cx="2613025" cy="3178810"/>
            <a:chOff x="895143" y="707889"/>
            <a:chExt cx="2613025" cy="31788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5143" y="1549996"/>
              <a:ext cx="2604875" cy="23362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64567" y="707889"/>
              <a:ext cx="843280" cy="843280"/>
            </a:xfrm>
            <a:custGeom>
              <a:avLst/>
              <a:gdLst/>
              <a:ahLst/>
              <a:cxnLst/>
              <a:rect l="l" t="t" r="r" b="b"/>
              <a:pathLst>
                <a:path w="843279" h="843280">
                  <a:moveTo>
                    <a:pt x="421533" y="0"/>
                  </a:moveTo>
                  <a:lnTo>
                    <a:pt x="375373" y="2519"/>
                  </a:lnTo>
                  <a:lnTo>
                    <a:pt x="329660" y="10078"/>
                  </a:lnTo>
                  <a:lnTo>
                    <a:pt x="284843" y="22677"/>
                  </a:lnTo>
                  <a:lnTo>
                    <a:pt x="241367" y="40314"/>
                  </a:lnTo>
                  <a:lnTo>
                    <a:pt x="199680" y="62991"/>
                  </a:lnTo>
                  <a:lnTo>
                    <a:pt x="160230" y="90708"/>
                  </a:lnTo>
                  <a:lnTo>
                    <a:pt x="123464" y="123464"/>
                  </a:lnTo>
                  <a:lnTo>
                    <a:pt x="90708" y="160230"/>
                  </a:lnTo>
                  <a:lnTo>
                    <a:pt x="62991" y="199680"/>
                  </a:lnTo>
                  <a:lnTo>
                    <a:pt x="40314" y="241367"/>
                  </a:lnTo>
                  <a:lnTo>
                    <a:pt x="22677" y="284842"/>
                  </a:lnTo>
                  <a:lnTo>
                    <a:pt x="10078" y="329660"/>
                  </a:lnTo>
                  <a:lnTo>
                    <a:pt x="2519" y="375372"/>
                  </a:lnTo>
                  <a:lnTo>
                    <a:pt x="0" y="421532"/>
                  </a:lnTo>
                  <a:lnTo>
                    <a:pt x="2519" y="467692"/>
                  </a:lnTo>
                  <a:lnTo>
                    <a:pt x="10078" y="513404"/>
                  </a:lnTo>
                  <a:lnTo>
                    <a:pt x="22677" y="558222"/>
                  </a:lnTo>
                  <a:lnTo>
                    <a:pt x="40314" y="601698"/>
                  </a:lnTo>
                  <a:lnTo>
                    <a:pt x="62991" y="643384"/>
                  </a:lnTo>
                  <a:lnTo>
                    <a:pt x="90708" y="682835"/>
                  </a:lnTo>
                  <a:lnTo>
                    <a:pt x="123464" y="719602"/>
                  </a:lnTo>
                  <a:lnTo>
                    <a:pt x="160230" y="752357"/>
                  </a:lnTo>
                  <a:lnTo>
                    <a:pt x="199680" y="780074"/>
                  </a:lnTo>
                  <a:lnTo>
                    <a:pt x="241367" y="802751"/>
                  </a:lnTo>
                  <a:lnTo>
                    <a:pt x="284843" y="820388"/>
                  </a:lnTo>
                  <a:lnTo>
                    <a:pt x="329660" y="832987"/>
                  </a:lnTo>
                  <a:lnTo>
                    <a:pt x="375373" y="840546"/>
                  </a:lnTo>
                  <a:lnTo>
                    <a:pt x="421533" y="843066"/>
                  </a:lnTo>
                  <a:lnTo>
                    <a:pt x="467692" y="840546"/>
                  </a:lnTo>
                  <a:lnTo>
                    <a:pt x="513405" y="832987"/>
                  </a:lnTo>
                  <a:lnTo>
                    <a:pt x="558222" y="820388"/>
                  </a:lnTo>
                  <a:lnTo>
                    <a:pt x="601698" y="802751"/>
                  </a:lnTo>
                  <a:lnTo>
                    <a:pt x="643385" y="780074"/>
                  </a:lnTo>
                  <a:lnTo>
                    <a:pt x="682835" y="752357"/>
                  </a:lnTo>
                  <a:lnTo>
                    <a:pt x="719602" y="719602"/>
                  </a:lnTo>
                  <a:lnTo>
                    <a:pt x="752357" y="682835"/>
                  </a:lnTo>
                  <a:lnTo>
                    <a:pt x="780074" y="643384"/>
                  </a:lnTo>
                  <a:lnTo>
                    <a:pt x="802751" y="601698"/>
                  </a:lnTo>
                  <a:lnTo>
                    <a:pt x="820388" y="558222"/>
                  </a:lnTo>
                  <a:lnTo>
                    <a:pt x="832987" y="513404"/>
                  </a:lnTo>
                  <a:lnTo>
                    <a:pt x="840546" y="467692"/>
                  </a:lnTo>
                  <a:lnTo>
                    <a:pt x="843066" y="421532"/>
                  </a:lnTo>
                  <a:lnTo>
                    <a:pt x="840546" y="375372"/>
                  </a:lnTo>
                  <a:lnTo>
                    <a:pt x="832987" y="329660"/>
                  </a:lnTo>
                  <a:lnTo>
                    <a:pt x="820388" y="284842"/>
                  </a:lnTo>
                  <a:lnTo>
                    <a:pt x="802751" y="241367"/>
                  </a:lnTo>
                  <a:lnTo>
                    <a:pt x="780074" y="199680"/>
                  </a:lnTo>
                  <a:lnTo>
                    <a:pt x="752357" y="160230"/>
                  </a:lnTo>
                  <a:lnTo>
                    <a:pt x="719602" y="123464"/>
                  </a:lnTo>
                  <a:lnTo>
                    <a:pt x="682835" y="90708"/>
                  </a:lnTo>
                  <a:lnTo>
                    <a:pt x="643385" y="62991"/>
                  </a:lnTo>
                  <a:lnTo>
                    <a:pt x="601698" y="40314"/>
                  </a:lnTo>
                  <a:lnTo>
                    <a:pt x="558222" y="22677"/>
                  </a:lnTo>
                  <a:lnTo>
                    <a:pt x="513405" y="10078"/>
                  </a:lnTo>
                  <a:lnTo>
                    <a:pt x="467692" y="2519"/>
                  </a:lnTo>
                  <a:lnTo>
                    <a:pt x="421533" y="0"/>
                  </a:lnTo>
                  <a:close/>
                </a:path>
              </a:pathLst>
            </a:custGeom>
            <a:solidFill>
              <a:srgbClr val="8AB7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235450" y="4259493"/>
            <a:ext cx="3498850" cy="162687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1107440">
              <a:lnSpc>
                <a:spcPts val="2530"/>
              </a:lnSpc>
              <a:spcBef>
                <a:spcPts val="475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EX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RA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GLOTTI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C  </a:t>
            </a:r>
            <a:r>
              <a:rPr sz="2400" b="1" spc="-70" dirty="0">
                <a:solidFill>
                  <a:srgbClr val="921928"/>
                </a:solidFill>
                <a:latin typeface="Arial"/>
                <a:cs typeface="Arial"/>
              </a:rPr>
              <a:t>AIRWAY</a:t>
            </a:r>
            <a:r>
              <a:rPr sz="2400" b="1" spc="-6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(EGA)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55"/>
              </a:spcBef>
            </a:pPr>
            <a:r>
              <a:rPr sz="2000" dirty="0">
                <a:latin typeface="Arial MT"/>
                <a:cs typeface="Arial MT"/>
              </a:rPr>
              <a:t>Used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establish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airway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oxygenation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-5" dirty="0">
                <a:latin typeface="Arial MT"/>
                <a:cs typeface="Arial MT"/>
              </a:rPr>
              <a:t>ventilation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without entering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trachea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40700" y="4283476"/>
            <a:ext cx="3724910" cy="215392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238125">
              <a:lnSpc>
                <a:spcPts val="2530"/>
              </a:lnSpc>
              <a:spcBef>
                <a:spcPts val="475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CR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C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OT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HYR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OI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D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O</a:t>
            </a:r>
            <a:r>
              <a:rPr sz="2400" b="1" spc="-45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MY  KIT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55"/>
              </a:spcBef>
            </a:pPr>
            <a:r>
              <a:rPr sz="2000" dirty="0">
                <a:solidFill>
                  <a:srgbClr val="2E3334"/>
                </a:solidFill>
                <a:latin typeface="Arial MT"/>
                <a:cs typeface="Arial MT"/>
              </a:rPr>
              <a:t>An advanced surgical </a:t>
            </a:r>
            <a:r>
              <a:rPr sz="2000" dirty="0">
                <a:latin typeface="Arial MT"/>
                <a:cs typeface="Arial MT"/>
              </a:rPr>
              <a:t>airway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when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other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airway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adjuncts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have </a:t>
            </a:r>
            <a:r>
              <a:rPr sz="2000" spc="-5" dirty="0">
                <a:latin typeface="Arial MT"/>
                <a:cs typeface="Arial MT"/>
              </a:rPr>
              <a:t>failed, </a:t>
            </a:r>
            <a:r>
              <a:rPr sz="2000" dirty="0">
                <a:latin typeface="Arial MT"/>
                <a:cs typeface="Arial MT"/>
              </a:rPr>
              <a:t>as well as an airway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obstruction </a:t>
            </a:r>
            <a:r>
              <a:rPr sz="2000" dirty="0">
                <a:latin typeface="Arial MT"/>
                <a:cs typeface="Arial MT"/>
              </a:rPr>
              <a:t>or pending airway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obstruction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88007" y="794790"/>
            <a:ext cx="62426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AIRWAY</a:t>
            </a:r>
            <a:r>
              <a:rPr spc="-85" dirty="0"/>
              <a:t> </a:t>
            </a:r>
            <a:r>
              <a:rPr spc="-5" dirty="0"/>
              <a:t>CONTROL</a:t>
            </a:r>
            <a:r>
              <a:rPr spc="-80" dirty="0"/>
              <a:t> </a:t>
            </a:r>
            <a:r>
              <a:rPr spc="-5" dirty="0"/>
              <a:t>EQUIPMENT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875831" y="807060"/>
            <a:ext cx="4210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4000">
              <a:latin typeface="Arial Black"/>
              <a:cs typeface="Arial Black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2326" y="1804789"/>
            <a:ext cx="2775130" cy="208618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11650" y="1971220"/>
            <a:ext cx="3293446" cy="16637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21941" y="4281661"/>
            <a:ext cx="3456940" cy="162687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433070">
              <a:lnSpc>
                <a:spcPts val="2530"/>
              </a:lnSpc>
              <a:spcBef>
                <a:spcPts val="475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NAS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PHA</a:t>
            </a:r>
            <a:r>
              <a:rPr sz="2400" b="1" spc="-90" dirty="0">
                <a:solidFill>
                  <a:srgbClr val="921928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YN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G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EAL  </a:t>
            </a:r>
            <a:r>
              <a:rPr sz="2400" b="1" spc="-70" dirty="0">
                <a:solidFill>
                  <a:srgbClr val="921928"/>
                </a:solidFill>
                <a:latin typeface="Arial"/>
                <a:cs typeface="Arial"/>
              </a:rPr>
              <a:t>AIRWAY</a:t>
            </a:r>
            <a:r>
              <a:rPr sz="2400" b="1" spc="-5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921928"/>
                </a:solidFill>
                <a:latin typeface="Arial"/>
                <a:cs typeface="Arial"/>
              </a:rPr>
              <a:t>(NPA)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55"/>
              </a:spcBef>
            </a:pPr>
            <a:r>
              <a:rPr sz="2000" spc="-5" dirty="0">
                <a:latin typeface="Arial MT"/>
                <a:cs typeface="Arial MT"/>
              </a:rPr>
              <a:t>Nonsterile </a:t>
            </a:r>
            <a:r>
              <a:rPr sz="2000" dirty="0">
                <a:latin typeface="Arial MT"/>
                <a:cs typeface="Arial MT"/>
              </a:rPr>
              <a:t>rubber </a:t>
            </a:r>
            <a:r>
              <a:rPr sz="2000" spc="-5" dirty="0">
                <a:latin typeface="Arial MT"/>
                <a:cs typeface="Arial MT"/>
              </a:rPr>
              <a:t>tube-shaped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device</a:t>
            </a:r>
            <a:r>
              <a:rPr sz="2000" spc="-5" dirty="0">
                <a:latin typeface="Arial MT"/>
                <a:cs typeface="Arial MT"/>
              </a:rPr>
              <a:t> inserted into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casualty’s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nostril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40336" y="2115030"/>
            <a:ext cx="3840462" cy="193721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300176" y="4258235"/>
            <a:ext cx="3414395" cy="162687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435609">
              <a:lnSpc>
                <a:spcPts val="2530"/>
              </a:lnSpc>
              <a:spcBef>
                <a:spcPts val="475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10-14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GAUGE 3.25”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NEEDLE</a:t>
            </a:r>
            <a:r>
              <a:rPr sz="2400" b="1" spc="-6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CATHETER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55"/>
              </a:spcBef>
            </a:pPr>
            <a:r>
              <a:rPr sz="2000" spc="-5" dirty="0">
                <a:latin typeface="Arial MT"/>
                <a:cs typeface="Arial MT"/>
              </a:rPr>
              <a:t>Catheter-over-needle </a:t>
            </a:r>
            <a:r>
              <a:rPr sz="2000" dirty="0">
                <a:latin typeface="Arial MT"/>
                <a:cs typeface="Arial MT"/>
              </a:rPr>
              <a:t>device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inserted into the </a:t>
            </a:r>
            <a:r>
              <a:rPr sz="2000" dirty="0">
                <a:latin typeface="Arial MT"/>
                <a:cs typeface="Arial MT"/>
              </a:rPr>
              <a:t>chest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b="1" dirty="0">
                <a:latin typeface="Arial"/>
                <a:cs typeface="Arial"/>
              </a:rPr>
              <a:t>treat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tension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pneumothorax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57691" y="1758264"/>
            <a:ext cx="3334385" cy="2290445"/>
            <a:chOff x="4457691" y="1758264"/>
            <a:chExt cx="3334385" cy="22904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7691" y="1758264"/>
              <a:ext cx="1886808" cy="18868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4641" y="2161326"/>
              <a:ext cx="1886808" cy="188680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588146" y="4159830"/>
            <a:ext cx="3277235" cy="140398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VENTED</a:t>
            </a:r>
            <a:r>
              <a:rPr sz="2400" b="1" spc="-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CHEST</a:t>
            </a:r>
            <a:r>
              <a:rPr sz="2400" b="1" spc="-4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SEAL</a:t>
            </a:r>
            <a:endParaRPr sz="2400">
              <a:latin typeface="Arial"/>
              <a:cs typeface="Arial"/>
            </a:endParaRPr>
          </a:p>
          <a:p>
            <a:pPr marL="12700" marR="52069">
              <a:lnSpc>
                <a:spcPts val="2080"/>
              </a:lnSpc>
              <a:spcBef>
                <a:spcPts val="980"/>
              </a:spcBef>
            </a:pPr>
            <a:r>
              <a:rPr sz="2000" spc="-20" dirty="0">
                <a:latin typeface="Arial MT"/>
                <a:cs typeface="Arial MT"/>
              </a:rPr>
              <a:t>Vented </a:t>
            </a:r>
            <a:r>
              <a:rPr sz="2000" dirty="0">
                <a:latin typeface="Arial MT"/>
                <a:cs typeface="Arial MT"/>
              </a:rPr>
              <a:t>and adhesive chest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seal </a:t>
            </a:r>
            <a:r>
              <a:rPr sz="2000" spc="-5" dirty="0">
                <a:latin typeface="Arial MT"/>
                <a:cs typeface="Arial MT"/>
              </a:rPr>
              <a:t>for treating </a:t>
            </a:r>
            <a:r>
              <a:rPr sz="2000" b="1" spc="-5" dirty="0">
                <a:latin typeface="Arial"/>
                <a:cs typeface="Arial"/>
              </a:rPr>
              <a:t>penetrating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chest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wounds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9787" y="4159830"/>
            <a:ext cx="3705860" cy="166814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BAG</a:t>
            </a:r>
            <a:r>
              <a:rPr sz="2400" b="1" spc="-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75" dirty="0">
                <a:solidFill>
                  <a:srgbClr val="921928"/>
                </a:solidFill>
                <a:latin typeface="Arial"/>
                <a:cs typeface="Arial"/>
              </a:rPr>
              <a:t>VALVE</a:t>
            </a: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MASK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(BVM)</a:t>
            </a:r>
            <a:endParaRPr sz="2400">
              <a:latin typeface="Arial"/>
              <a:cs typeface="Arial"/>
            </a:endParaRPr>
          </a:p>
          <a:p>
            <a:pPr marL="12700" marR="295910">
              <a:lnSpc>
                <a:spcPts val="2080"/>
              </a:lnSpc>
              <a:spcBef>
                <a:spcPts val="980"/>
              </a:spcBef>
            </a:pPr>
            <a:r>
              <a:rPr sz="2000" dirty="0">
                <a:latin typeface="Arial MT"/>
                <a:cs typeface="Arial MT"/>
              </a:rPr>
              <a:t>Provides </a:t>
            </a:r>
            <a:r>
              <a:rPr sz="2000" spc="-5" dirty="0">
                <a:latin typeface="Arial MT"/>
                <a:cs typeface="Arial MT"/>
              </a:rPr>
              <a:t>positive </a:t>
            </a:r>
            <a:r>
              <a:rPr sz="2000" dirty="0">
                <a:latin typeface="Arial MT"/>
                <a:cs typeface="Arial MT"/>
              </a:rPr>
              <a:t>pressure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ventilations to </a:t>
            </a:r>
            <a:r>
              <a:rPr sz="2000" dirty="0">
                <a:latin typeface="Arial MT"/>
                <a:cs typeface="Arial MT"/>
              </a:rPr>
              <a:t>a </a:t>
            </a:r>
            <a:r>
              <a:rPr sz="2000" spc="-5" dirty="0">
                <a:latin typeface="Arial MT"/>
                <a:cs typeface="Arial MT"/>
              </a:rPr>
              <a:t>patient </a:t>
            </a:r>
            <a:r>
              <a:rPr sz="2000" dirty="0">
                <a:latin typeface="Arial MT"/>
                <a:cs typeface="Arial MT"/>
              </a:rPr>
              <a:t>who is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inadequately breathing </a:t>
            </a:r>
            <a:r>
              <a:rPr sz="2000" dirty="0">
                <a:latin typeface="Arial MT"/>
                <a:cs typeface="Arial MT"/>
              </a:rPr>
              <a:t>or not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breathing </a:t>
            </a:r>
            <a:r>
              <a:rPr sz="2000" dirty="0">
                <a:latin typeface="Arial MT"/>
                <a:cs typeface="Arial MT"/>
              </a:rPr>
              <a:t>at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all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1819" y="1723703"/>
            <a:ext cx="3954837" cy="22339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27417" y="794790"/>
            <a:ext cx="737933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RESPIRATION</a:t>
            </a:r>
            <a:r>
              <a:rPr spc="-10" dirty="0"/>
              <a:t> </a:t>
            </a:r>
            <a:r>
              <a:rPr spc="-5" dirty="0"/>
              <a:t>SUPPORT</a:t>
            </a:r>
            <a:r>
              <a:rPr spc="-15" dirty="0"/>
              <a:t> </a:t>
            </a:r>
            <a:r>
              <a:rPr spc="-5" dirty="0"/>
              <a:t>EQUIPMENT</a:t>
            </a:r>
          </a:p>
        </p:txBody>
      </p:sp>
      <p:sp>
        <p:nvSpPr>
          <p:cNvPr id="11" name="object 11"/>
          <p:cNvSpPr/>
          <p:nvPr/>
        </p:nvSpPr>
        <p:spPr>
          <a:xfrm>
            <a:off x="2074017" y="707889"/>
            <a:ext cx="843280" cy="843280"/>
          </a:xfrm>
          <a:custGeom>
            <a:avLst/>
            <a:gdLst/>
            <a:ahLst/>
            <a:cxnLst/>
            <a:rect l="l" t="t" r="r" b="b"/>
            <a:pathLst>
              <a:path w="843280" h="843280">
                <a:moveTo>
                  <a:pt x="421533" y="0"/>
                </a:moveTo>
                <a:lnTo>
                  <a:pt x="375373" y="2519"/>
                </a:lnTo>
                <a:lnTo>
                  <a:pt x="329660" y="10078"/>
                </a:lnTo>
                <a:lnTo>
                  <a:pt x="284843" y="22677"/>
                </a:lnTo>
                <a:lnTo>
                  <a:pt x="241367" y="40314"/>
                </a:lnTo>
                <a:lnTo>
                  <a:pt x="199680" y="62991"/>
                </a:lnTo>
                <a:lnTo>
                  <a:pt x="160230" y="90708"/>
                </a:lnTo>
                <a:lnTo>
                  <a:pt x="123464" y="123464"/>
                </a:lnTo>
                <a:lnTo>
                  <a:pt x="90708" y="160230"/>
                </a:lnTo>
                <a:lnTo>
                  <a:pt x="62991" y="199680"/>
                </a:lnTo>
                <a:lnTo>
                  <a:pt x="40314" y="241367"/>
                </a:lnTo>
                <a:lnTo>
                  <a:pt x="22677" y="284842"/>
                </a:lnTo>
                <a:lnTo>
                  <a:pt x="10078" y="329660"/>
                </a:lnTo>
                <a:lnTo>
                  <a:pt x="2519" y="375372"/>
                </a:lnTo>
                <a:lnTo>
                  <a:pt x="0" y="421532"/>
                </a:lnTo>
                <a:lnTo>
                  <a:pt x="2519" y="467692"/>
                </a:lnTo>
                <a:lnTo>
                  <a:pt x="10078" y="513404"/>
                </a:lnTo>
                <a:lnTo>
                  <a:pt x="22677" y="558222"/>
                </a:lnTo>
                <a:lnTo>
                  <a:pt x="40314" y="601698"/>
                </a:lnTo>
                <a:lnTo>
                  <a:pt x="62991" y="643384"/>
                </a:lnTo>
                <a:lnTo>
                  <a:pt x="90708" y="682835"/>
                </a:lnTo>
                <a:lnTo>
                  <a:pt x="123464" y="719602"/>
                </a:lnTo>
                <a:lnTo>
                  <a:pt x="160230" y="752357"/>
                </a:lnTo>
                <a:lnTo>
                  <a:pt x="199680" y="780074"/>
                </a:lnTo>
                <a:lnTo>
                  <a:pt x="241367" y="802751"/>
                </a:lnTo>
                <a:lnTo>
                  <a:pt x="284843" y="820388"/>
                </a:lnTo>
                <a:lnTo>
                  <a:pt x="329660" y="832987"/>
                </a:lnTo>
                <a:lnTo>
                  <a:pt x="375373" y="840546"/>
                </a:lnTo>
                <a:lnTo>
                  <a:pt x="421533" y="843066"/>
                </a:lnTo>
                <a:lnTo>
                  <a:pt x="467692" y="840546"/>
                </a:lnTo>
                <a:lnTo>
                  <a:pt x="513405" y="832987"/>
                </a:lnTo>
                <a:lnTo>
                  <a:pt x="558222" y="820388"/>
                </a:lnTo>
                <a:lnTo>
                  <a:pt x="601698" y="802751"/>
                </a:lnTo>
                <a:lnTo>
                  <a:pt x="643385" y="780074"/>
                </a:lnTo>
                <a:lnTo>
                  <a:pt x="682835" y="752357"/>
                </a:lnTo>
                <a:lnTo>
                  <a:pt x="719602" y="719602"/>
                </a:lnTo>
                <a:lnTo>
                  <a:pt x="752357" y="682835"/>
                </a:lnTo>
                <a:lnTo>
                  <a:pt x="780074" y="643384"/>
                </a:lnTo>
                <a:lnTo>
                  <a:pt x="802751" y="601698"/>
                </a:lnTo>
                <a:lnTo>
                  <a:pt x="820388" y="558222"/>
                </a:lnTo>
                <a:lnTo>
                  <a:pt x="832987" y="513404"/>
                </a:lnTo>
                <a:lnTo>
                  <a:pt x="840546" y="467692"/>
                </a:lnTo>
                <a:lnTo>
                  <a:pt x="843066" y="421532"/>
                </a:lnTo>
                <a:lnTo>
                  <a:pt x="840546" y="375372"/>
                </a:lnTo>
                <a:lnTo>
                  <a:pt x="832987" y="329660"/>
                </a:lnTo>
                <a:lnTo>
                  <a:pt x="820388" y="284842"/>
                </a:lnTo>
                <a:lnTo>
                  <a:pt x="802751" y="241367"/>
                </a:lnTo>
                <a:lnTo>
                  <a:pt x="780074" y="199680"/>
                </a:lnTo>
                <a:lnTo>
                  <a:pt x="752357" y="160230"/>
                </a:lnTo>
                <a:lnTo>
                  <a:pt x="719602" y="123464"/>
                </a:lnTo>
                <a:lnTo>
                  <a:pt x="682835" y="90708"/>
                </a:lnTo>
                <a:lnTo>
                  <a:pt x="643385" y="62991"/>
                </a:lnTo>
                <a:lnTo>
                  <a:pt x="601698" y="40314"/>
                </a:lnTo>
                <a:lnTo>
                  <a:pt x="558222" y="22677"/>
                </a:lnTo>
                <a:lnTo>
                  <a:pt x="513405" y="10078"/>
                </a:lnTo>
                <a:lnTo>
                  <a:pt x="467692" y="2519"/>
                </a:lnTo>
                <a:lnTo>
                  <a:pt x="421533" y="0"/>
                </a:lnTo>
                <a:close/>
              </a:path>
            </a:pathLst>
          </a:custGeom>
          <a:solidFill>
            <a:srgbClr val="78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285281" y="807060"/>
            <a:ext cx="4210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8596" y="4456148"/>
            <a:ext cx="3627120" cy="1626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05"/>
              </a:lnSpc>
              <a:spcBef>
                <a:spcPts val="100"/>
              </a:spcBef>
            </a:pPr>
            <a:r>
              <a:rPr sz="2400" b="1" spc="-35" dirty="0">
                <a:solidFill>
                  <a:srgbClr val="921928"/>
                </a:solidFill>
                <a:latin typeface="Arial"/>
                <a:cs typeface="Arial"/>
              </a:rPr>
              <a:t>PELVIC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705"/>
              </a:lnSpc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COMPRESSION</a:t>
            </a:r>
            <a:r>
              <a:rPr sz="24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DEVICE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80"/>
              </a:spcBef>
            </a:pPr>
            <a:r>
              <a:rPr sz="2000" dirty="0">
                <a:latin typeface="Arial MT"/>
                <a:cs typeface="Arial MT"/>
              </a:rPr>
              <a:t>Designed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dirty="0">
                <a:latin typeface="Arial MT"/>
                <a:cs typeface="Arial MT"/>
              </a:rPr>
              <a:t>compress a pelvis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fracture, </a:t>
            </a:r>
            <a:r>
              <a:rPr sz="2000" dirty="0">
                <a:latin typeface="Arial MT"/>
                <a:cs typeface="Arial MT"/>
              </a:rPr>
              <a:t>providing </a:t>
            </a:r>
            <a:r>
              <a:rPr sz="2000" spc="-5" dirty="0">
                <a:latin typeface="Arial MT"/>
                <a:cs typeface="Arial MT"/>
              </a:rPr>
              <a:t>stability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preventing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ongoing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hemorrhage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3370" y="2511032"/>
            <a:ext cx="3090566" cy="11307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19569" y="794790"/>
            <a:ext cx="2794000" cy="1008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CIRCULATION</a:t>
            </a:r>
          </a:p>
          <a:p>
            <a:pPr marL="200025">
              <a:lnSpc>
                <a:spcPct val="100000"/>
              </a:lnSpc>
              <a:spcBef>
                <a:spcPts val="60"/>
              </a:spcBef>
            </a:pPr>
            <a:r>
              <a:rPr b="0" i="1" spc="-5" dirty="0">
                <a:latin typeface="Arial"/>
                <a:cs typeface="Arial"/>
              </a:rPr>
              <a:t>(cont.)</a:t>
            </a:r>
          </a:p>
        </p:txBody>
      </p:sp>
      <p:sp>
        <p:nvSpPr>
          <p:cNvPr id="5" name="object 5"/>
          <p:cNvSpPr/>
          <p:nvPr/>
        </p:nvSpPr>
        <p:spPr>
          <a:xfrm>
            <a:off x="4360016" y="707889"/>
            <a:ext cx="843280" cy="843280"/>
          </a:xfrm>
          <a:custGeom>
            <a:avLst/>
            <a:gdLst/>
            <a:ahLst/>
            <a:cxnLst/>
            <a:rect l="l" t="t" r="r" b="b"/>
            <a:pathLst>
              <a:path w="843279" h="843280">
                <a:moveTo>
                  <a:pt x="421533" y="0"/>
                </a:moveTo>
                <a:lnTo>
                  <a:pt x="375373" y="2519"/>
                </a:lnTo>
                <a:lnTo>
                  <a:pt x="329660" y="10078"/>
                </a:lnTo>
                <a:lnTo>
                  <a:pt x="284843" y="22677"/>
                </a:lnTo>
                <a:lnTo>
                  <a:pt x="241367" y="40314"/>
                </a:lnTo>
                <a:lnTo>
                  <a:pt x="199680" y="62991"/>
                </a:lnTo>
                <a:lnTo>
                  <a:pt x="160230" y="90708"/>
                </a:lnTo>
                <a:lnTo>
                  <a:pt x="123464" y="123464"/>
                </a:lnTo>
                <a:lnTo>
                  <a:pt x="90708" y="160230"/>
                </a:lnTo>
                <a:lnTo>
                  <a:pt x="62991" y="199680"/>
                </a:lnTo>
                <a:lnTo>
                  <a:pt x="40314" y="241367"/>
                </a:lnTo>
                <a:lnTo>
                  <a:pt x="22677" y="284842"/>
                </a:lnTo>
                <a:lnTo>
                  <a:pt x="10078" y="329660"/>
                </a:lnTo>
                <a:lnTo>
                  <a:pt x="2519" y="375372"/>
                </a:lnTo>
                <a:lnTo>
                  <a:pt x="0" y="421532"/>
                </a:lnTo>
                <a:lnTo>
                  <a:pt x="2519" y="467692"/>
                </a:lnTo>
                <a:lnTo>
                  <a:pt x="10078" y="513404"/>
                </a:lnTo>
                <a:lnTo>
                  <a:pt x="22677" y="558222"/>
                </a:lnTo>
                <a:lnTo>
                  <a:pt x="40314" y="601698"/>
                </a:lnTo>
                <a:lnTo>
                  <a:pt x="62991" y="643384"/>
                </a:lnTo>
                <a:lnTo>
                  <a:pt x="90708" y="682835"/>
                </a:lnTo>
                <a:lnTo>
                  <a:pt x="123464" y="719602"/>
                </a:lnTo>
                <a:lnTo>
                  <a:pt x="160230" y="752357"/>
                </a:lnTo>
                <a:lnTo>
                  <a:pt x="199680" y="780074"/>
                </a:lnTo>
                <a:lnTo>
                  <a:pt x="241367" y="802751"/>
                </a:lnTo>
                <a:lnTo>
                  <a:pt x="284843" y="820388"/>
                </a:lnTo>
                <a:lnTo>
                  <a:pt x="329660" y="832987"/>
                </a:lnTo>
                <a:lnTo>
                  <a:pt x="375373" y="840546"/>
                </a:lnTo>
                <a:lnTo>
                  <a:pt x="421533" y="843066"/>
                </a:lnTo>
                <a:lnTo>
                  <a:pt x="467692" y="840546"/>
                </a:lnTo>
                <a:lnTo>
                  <a:pt x="513405" y="832987"/>
                </a:lnTo>
                <a:lnTo>
                  <a:pt x="558222" y="820388"/>
                </a:lnTo>
                <a:lnTo>
                  <a:pt x="601698" y="802751"/>
                </a:lnTo>
                <a:lnTo>
                  <a:pt x="643385" y="780074"/>
                </a:lnTo>
                <a:lnTo>
                  <a:pt x="682835" y="752357"/>
                </a:lnTo>
                <a:lnTo>
                  <a:pt x="719602" y="719602"/>
                </a:lnTo>
                <a:lnTo>
                  <a:pt x="752357" y="682835"/>
                </a:lnTo>
                <a:lnTo>
                  <a:pt x="780074" y="643384"/>
                </a:lnTo>
                <a:lnTo>
                  <a:pt x="802751" y="601698"/>
                </a:lnTo>
                <a:lnTo>
                  <a:pt x="820388" y="558222"/>
                </a:lnTo>
                <a:lnTo>
                  <a:pt x="832987" y="513404"/>
                </a:lnTo>
                <a:lnTo>
                  <a:pt x="840546" y="467692"/>
                </a:lnTo>
                <a:lnTo>
                  <a:pt x="843066" y="421532"/>
                </a:lnTo>
                <a:lnTo>
                  <a:pt x="840546" y="375372"/>
                </a:lnTo>
                <a:lnTo>
                  <a:pt x="832987" y="329660"/>
                </a:lnTo>
                <a:lnTo>
                  <a:pt x="820388" y="284842"/>
                </a:lnTo>
                <a:lnTo>
                  <a:pt x="802751" y="241367"/>
                </a:lnTo>
                <a:lnTo>
                  <a:pt x="780074" y="199680"/>
                </a:lnTo>
                <a:lnTo>
                  <a:pt x="752357" y="160230"/>
                </a:lnTo>
                <a:lnTo>
                  <a:pt x="719602" y="123464"/>
                </a:lnTo>
                <a:lnTo>
                  <a:pt x="682835" y="90708"/>
                </a:lnTo>
                <a:lnTo>
                  <a:pt x="643385" y="62991"/>
                </a:lnTo>
                <a:lnTo>
                  <a:pt x="601698" y="40314"/>
                </a:lnTo>
                <a:lnTo>
                  <a:pt x="558222" y="22677"/>
                </a:lnTo>
                <a:lnTo>
                  <a:pt x="513405" y="10078"/>
                </a:lnTo>
                <a:lnTo>
                  <a:pt x="467692" y="2519"/>
                </a:lnTo>
                <a:lnTo>
                  <a:pt x="421533" y="0"/>
                </a:lnTo>
                <a:close/>
              </a:path>
            </a:pathLst>
          </a:custGeom>
          <a:solidFill>
            <a:srgbClr val="78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71279" y="807060"/>
            <a:ext cx="4210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72524" y="4456148"/>
            <a:ext cx="3273425" cy="136334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480695">
              <a:lnSpc>
                <a:spcPts val="2530"/>
              </a:lnSpc>
              <a:spcBef>
                <a:spcPts val="475"/>
              </a:spcBef>
            </a:pPr>
            <a:r>
              <a:rPr sz="2400" b="1" spc="-20" dirty="0">
                <a:solidFill>
                  <a:srgbClr val="921928"/>
                </a:solidFill>
                <a:latin typeface="Arial"/>
                <a:cs typeface="Arial"/>
              </a:rPr>
              <a:t>INTRAVENOUS</a:t>
            </a:r>
            <a:r>
              <a:rPr sz="2400" b="1" spc="-6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(IV) </a:t>
            </a:r>
            <a:r>
              <a:rPr sz="2400" b="1" spc="-65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ACCESS</a:t>
            </a:r>
            <a:r>
              <a:rPr sz="24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KIT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55"/>
              </a:spcBef>
            </a:pP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necessary supplies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establish intravenous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access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434409" y="1887635"/>
            <a:ext cx="2647315" cy="2402205"/>
            <a:chOff x="8434409" y="1887635"/>
            <a:chExt cx="2647315" cy="240220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2469" y="1887635"/>
              <a:ext cx="2308646" cy="12760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34409" y="2943246"/>
              <a:ext cx="2248509" cy="134605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532400" y="4456148"/>
            <a:ext cx="3287395" cy="162687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99060">
              <a:lnSpc>
                <a:spcPts val="2530"/>
              </a:lnSpc>
              <a:spcBef>
                <a:spcPts val="475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INTRAOSSEOUS (IO)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 ACCESS</a:t>
            </a:r>
            <a:r>
              <a:rPr sz="2400" b="1" spc="-6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EQUIPMENT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55"/>
              </a:spcBef>
            </a:pPr>
            <a:r>
              <a:rPr sz="2000" dirty="0">
                <a:latin typeface="Arial MT"/>
                <a:cs typeface="Arial MT"/>
              </a:rPr>
              <a:t>Equipment necessary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establish sternal, </a:t>
            </a:r>
            <a:r>
              <a:rPr sz="2000" dirty="0">
                <a:latin typeface="Arial MT"/>
                <a:cs typeface="Arial MT"/>
              </a:rPr>
              <a:t>humeral, or </a:t>
            </a:r>
            <a:r>
              <a:rPr sz="2000" spc="-55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tibial intraosseous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access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71836" y="1940311"/>
            <a:ext cx="3591356" cy="2547434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40701" y="4289847"/>
            <a:ext cx="3429000" cy="1626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705"/>
              </a:lnSpc>
              <a:spcBef>
                <a:spcPts val="100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BLOOD</a:t>
            </a:r>
            <a:r>
              <a:rPr sz="24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PRODUCTS,</a:t>
            </a: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IV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705"/>
              </a:lnSpc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FLUIDS,</a:t>
            </a: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and</a:t>
            </a:r>
            <a:r>
              <a:rPr sz="24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Calcium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ts val="2080"/>
              </a:lnSpc>
              <a:spcBef>
                <a:spcPts val="980"/>
              </a:spcBef>
            </a:pPr>
            <a:r>
              <a:rPr sz="2000" dirty="0">
                <a:latin typeface="Arial MT"/>
                <a:cs typeface="Arial MT"/>
              </a:rPr>
              <a:t>Blood </a:t>
            </a:r>
            <a:r>
              <a:rPr sz="2000" spc="-5" dirty="0">
                <a:latin typeface="Arial MT"/>
                <a:cs typeface="Arial MT"/>
              </a:rPr>
              <a:t>products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-5" dirty="0">
                <a:latin typeface="Arial MT"/>
                <a:cs typeface="Arial MT"/>
              </a:rPr>
              <a:t>fluids </a:t>
            </a:r>
            <a:r>
              <a:rPr sz="2000" dirty="0">
                <a:latin typeface="Arial MT"/>
                <a:cs typeface="Arial MT"/>
              </a:rPr>
              <a:t>–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replace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losses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due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hemorrhage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19569" y="794790"/>
            <a:ext cx="27940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CIRCULATION</a:t>
            </a:r>
          </a:p>
        </p:txBody>
      </p:sp>
      <p:sp>
        <p:nvSpPr>
          <p:cNvPr id="4" name="object 4"/>
          <p:cNvSpPr/>
          <p:nvPr/>
        </p:nvSpPr>
        <p:spPr>
          <a:xfrm>
            <a:off x="4360016" y="707889"/>
            <a:ext cx="843280" cy="843280"/>
          </a:xfrm>
          <a:custGeom>
            <a:avLst/>
            <a:gdLst/>
            <a:ahLst/>
            <a:cxnLst/>
            <a:rect l="l" t="t" r="r" b="b"/>
            <a:pathLst>
              <a:path w="843279" h="843280">
                <a:moveTo>
                  <a:pt x="421533" y="0"/>
                </a:moveTo>
                <a:lnTo>
                  <a:pt x="375373" y="2519"/>
                </a:lnTo>
                <a:lnTo>
                  <a:pt x="329660" y="10078"/>
                </a:lnTo>
                <a:lnTo>
                  <a:pt x="284843" y="22677"/>
                </a:lnTo>
                <a:lnTo>
                  <a:pt x="241367" y="40314"/>
                </a:lnTo>
                <a:lnTo>
                  <a:pt x="199680" y="62991"/>
                </a:lnTo>
                <a:lnTo>
                  <a:pt x="160230" y="90708"/>
                </a:lnTo>
                <a:lnTo>
                  <a:pt x="123464" y="123464"/>
                </a:lnTo>
                <a:lnTo>
                  <a:pt x="90708" y="160230"/>
                </a:lnTo>
                <a:lnTo>
                  <a:pt x="62991" y="199680"/>
                </a:lnTo>
                <a:lnTo>
                  <a:pt x="40314" y="241367"/>
                </a:lnTo>
                <a:lnTo>
                  <a:pt x="22677" y="284842"/>
                </a:lnTo>
                <a:lnTo>
                  <a:pt x="10078" y="329660"/>
                </a:lnTo>
                <a:lnTo>
                  <a:pt x="2519" y="375372"/>
                </a:lnTo>
                <a:lnTo>
                  <a:pt x="0" y="421532"/>
                </a:lnTo>
                <a:lnTo>
                  <a:pt x="2519" y="467692"/>
                </a:lnTo>
                <a:lnTo>
                  <a:pt x="10078" y="513404"/>
                </a:lnTo>
                <a:lnTo>
                  <a:pt x="22677" y="558222"/>
                </a:lnTo>
                <a:lnTo>
                  <a:pt x="40314" y="601698"/>
                </a:lnTo>
                <a:lnTo>
                  <a:pt x="62991" y="643384"/>
                </a:lnTo>
                <a:lnTo>
                  <a:pt x="90708" y="682835"/>
                </a:lnTo>
                <a:lnTo>
                  <a:pt x="123464" y="719602"/>
                </a:lnTo>
                <a:lnTo>
                  <a:pt x="160230" y="752357"/>
                </a:lnTo>
                <a:lnTo>
                  <a:pt x="199680" y="780074"/>
                </a:lnTo>
                <a:lnTo>
                  <a:pt x="241367" y="802751"/>
                </a:lnTo>
                <a:lnTo>
                  <a:pt x="284843" y="820388"/>
                </a:lnTo>
                <a:lnTo>
                  <a:pt x="329660" y="832987"/>
                </a:lnTo>
                <a:lnTo>
                  <a:pt x="375373" y="840546"/>
                </a:lnTo>
                <a:lnTo>
                  <a:pt x="421533" y="843066"/>
                </a:lnTo>
                <a:lnTo>
                  <a:pt x="467692" y="840546"/>
                </a:lnTo>
                <a:lnTo>
                  <a:pt x="513405" y="832987"/>
                </a:lnTo>
                <a:lnTo>
                  <a:pt x="558222" y="820388"/>
                </a:lnTo>
                <a:lnTo>
                  <a:pt x="601698" y="802751"/>
                </a:lnTo>
                <a:lnTo>
                  <a:pt x="643385" y="780074"/>
                </a:lnTo>
                <a:lnTo>
                  <a:pt x="682835" y="752357"/>
                </a:lnTo>
                <a:lnTo>
                  <a:pt x="719602" y="719602"/>
                </a:lnTo>
                <a:lnTo>
                  <a:pt x="752357" y="682835"/>
                </a:lnTo>
                <a:lnTo>
                  <a:pt x="780074" y="643384"/>
                </a:lnTo>
                <a:lnTo>
                  <a:pt x="802751" y="601698"/>
                </a:lnTo>
                <a:lnTo>
                  <a:pt x="820388" y="558222"/>
                </a:lnTo>
                <a:lnTo>
                  <a:pt x="832987" y="513404"/>
                </a:lnTo>
                <a:lnTo>
                  <a:pt x="840546" y="467692"/>
                </a:lnTo>
                <a:lnTo>
                  <a:pt x="843066" y="421532"/>
                </a:lnTo>
                <a:lnTo>
                  <a:pt x="840546" y="375372"/>
                </a:lnTo>
                <a:lnTo>
                  <a:pt x="832987" y="329660"/>
                </a:lnTo>
                <a:lnTo>
                  <a:pt x="820388" y="284842"/>
                </a:lnTo>
                <a:lnTo>
                  <a:pt x="802751" y="241367"/>
                </a:lnTo>
                <a:lnTo>
                  <a:pt x="780074" y="199680"/>
                </a:lnTo>
                <a:lnTo>
                  <a:pt x="752357" y="160230"/>
                </a:lnTo>
                <a:lnTo>
                  <a:pt x="719602" y="123464"/>
                </a:lnTo>
                <a:lnTo>
                  <a:pt x="682835" y="90708"/>
                </a:lnTo>
                <a:lnTo>
                  <a:pt x="643385" y="62991"/>
                </a:lnTo>
                <a:lnTo>
                  <a:pt x="601698" y="40314"/>
                </a:lnTo>
                <a:lnTo>
                  <a:pt x="558222" y="22677"/>
                </a:lnTo>
                <a:lnTo>
                  <a:pt x="513405" y="10078"/>
                </a:lnTo>
                <a:lnTo>
                  <a:pt x="467692" y="2519"/>
                </a:lnTo>
                <a:lnTo>
                  <a:pt x="421533" y="0"/>
                </a:lnTo>
                <a:close/>
              </a:path>
            </a:pathLst>
          </a:custGeom>
          <a:solidFill>
            <a:srgbClr val="78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1279" y="807060"/>
            <a:ext cx="4210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endParaRPr sz="4000"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574975" y="1567367"/>
            <a:ext cx="2992120" cy="2764155"/>
            <a:chOff x="7574975" y="1567367"/>
            <a:chExt cx="2992120" cy="276415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7785" y="1869526"/>
              <a:ext cx="2559243" cy="20531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4975" y="1567367"/>
              <a:ext cx="1852273" cy="276374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693" y="1825962"/>
            <a:ext cx="3170254" cy="214975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16941" y="4241966"/>
            <a:ext cx="2849880" cy="114046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ELDONCARD™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80"/>
              </a:spcBef>
            </a:pPr>
            <a:r>
              <a:rPr sz="2000" dirty="0">
                <a:latin typeface="Arial MT"/>
                <a:cs typeface="Arial MT"/>
              </a:rPr>
              <a:t>A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card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determine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blood</a:t>
            </a:r>
            <a:r>
              <a:rPr sz="2000" spc="-5" dirty="0">
                <a:latin typeface="Arial MT"/>
                <a:cs typeface="Arial MT"/>
              </a:rPr>
              <a:t> type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82462" y="2099001"/>
            <a:ext cx="978434" cy="206293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612712" y="4235199"/>
            <a:ext cx="2924810" cy="140398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spc="-5" dirty="0">
                <a:solidFill>
                  <a:srgbClr val="901827"/>
                </a:solidFill>
                <a:latin typeface="Arial"/>
                <a:cs typeface="Arial"/>
              </a:rPr>
              <a:t>TXA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80"/>
              </a:spcBef>
            </a:pPr>
            <a:r>
              <a:rPr sz="2000" spc="-10" dirty="0">
                <a:latin typeface="Arial MT"/>
                <a:cs typeface="Arial MT"/>
              </a:rPr>
              <a:t>Tranexamic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acid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help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casualty’s </a:t>
            </a:r>
            <a:r>
              <a:rPr sz="2000" dirty="0">
                <a:latin typeface="Arial MT"/>
                <a:cs typeface="Arial MT"/>
              </a:rPr>
              <a:t>blood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clotting </a:t>
            </a:r>
            <a:r>
              <a:rPr sz="2000" dirty="0">
                <a:latin typeface="Arial MT"/>
                <a:cs typeface="Arial MT"/>
              </a:rPr>
              <a:t>process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35022" y="1962563"/>
            <a:ext cx="754413" cy="1564027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0871" y="5854389"/>
            <a:ext cx="10409555" cy="803275"/>
            <a:chOff x="830871" y="5854389"/>
            <a:chExt cx="10409555" cy="803275"/>
          </a:xfrm>
        </p:grpSpPr>
        <p:sp>
          <p:nvSpPr>
            <p:cNvPr id="3" name="object 3"/>
            <p:cNvSpPr/>
            <p:nvPr/>
          </p:nvSpPr>
          <p:spPr>
            <a:xfrm>
              <a:off x="830871" y="5854389"/>
              <a:ext cx="10409555" cy="803275"/>
            </a:xfrm>
            <a:custGeom>
              <a:avLst/>
              <a:gdLst/>
              <a:ahLst/>
              <a:cxnLst/>
              <a:rect l="l" t="t" r="r" b="b"/>
              <a:pathLst>
                <a:path w="10409555" h="803275">
                  <a:moveTo>
                    <a:pt x="10317377" y="0"/>
                  </a:moveTo>
                  <a:lnTo>
                    <a:pt x="92179" y="0"/>
                  </a:lnTo>
                  <a:lnTo>
                    <a:pt x="56299" y="7243"/>
                  </a:lnTo>
                  <a:lnTo>
                    <a:pt x="26998" y="26998"/>
                  </a:lnTo>
                  <a:lnTo>
                    <a:pt x="7243" y="56299"/>
                  </a:lnTo>
                  <a:lnTo>
                    <a:pt x="0" y="92179"/>
                  </a:lnTo>
                  <a:lnTo>
                    <a:pt x="0" y="710708"/>
                  </a:lnTo>
                  <a:lnTo>
                    <a:pt x="7243" y="746588"/>
                  </a:lnTo>
                  <a:lnTo>
                    <a:pt x="26998" y="775889"/>
                  </a:lnTo>
                  <a:lnTo>
                    <a:pt x="56299" y="795643"/>
                  </a:lnTo>
                  <a:lnTo>
                    <a:pt x="92179" y="802887"/>
                  </a:lnTo>
                  <a:lnTo>
                    <a:pt x="10317377" y="802887"/>
                  </a:lnTo>
                  <a:lnTo>
                    <a:pt x="10353257" y="795643"/>
                  </a:lnTo>
                  <a:lnTo>
                    <a:pt x="10382557" y="775889"/>
                  </a:lnTo>
                  <a:lnTo>
                    <a:pt x="10402312" y="746588"/>
                  </a:lnTo>
                  <a:lnTo>
                    <a:pt x="10409556" y="710708"/>
                  </a:lnTo>
                  <a:lnTo>
                    <a:pt x="10409556" y="92179"/>
                  </a:lnTo>
                  <a:lnTo>
                    <a:pt x="10402312" y="56299"/>
                  </a:lnTo>
                  <a:lnTo>
                    <a:pt x="10382557" y="26998"/>
                  </a:lnTo>
                  <a:lnTo>
                    <a:pt x="10353257" y="7243"/>
                  </a:lnTo>
                  <a:lnTo>
                    <a:pt x="10317377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7792" y="6020554"/>
              <a:ext cx="544609" cy="44715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84508" y="3835702"/>
            <a:ext cx="4863465" cy="166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100"/>
              </a:spcBef>
              <a:tabLst>
                <a:tab pos="2874645" algn="l"/>
              </a:tabLst>
            </a:pPr>
            <a:r>
              <a:rPr sz="1800" i="1" spc="-5" dirty="0">
                <a:solidFill>
                  <a:srgbClr val="2E3334"/>
                </a:solidFill>
                <a:latin typeface="Arial"/>
                <a:cs typeface="Arial"/>
              </a:rPr>
              <a:t>ACTIVE	</a:t>
            </a:r>
            <a:r>
              <a:rPr sz="1800" i="1" spc="-20" dirty="0">
                <a:solidFill>
                  <a:srgbClr val="2E3334"/>
                </a:solidFill>
                <a:latin typeface="Arial"/>
                <a:cs typeface="Arial"/>
              </a:rPr>
              <a:t>PASSIVE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Arial"/>
              <a:cs typeface="Arial"/>
            </a:endParaRPr>
          </a:p>
          <a:p>
            <a:pPr marL="12700" marR="5080">
              <a:lnSpc>
                <a:spcPts val="2530"/>
              </a:lnSpc>
              <a:spcBef>
                <a:spcPts val="5"/>
              </a:spcBef>
            </a:pPr>
            <a:r>
              <a:rPr sz="2400" b="1" spc="-15" dirty="0">
                <a:solidFill>
                  <a:srgbClr val="921928"/>
                </a:solidFill>
                <a:latin typeface="Arial"/>
                <a:cs typeface="Arial"/>
              </a:rPr>
              <a:t>ACTIVE/PASSIVE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HYPOTHERMIA </a:t>
            </a:r>
            <a:r>
              <a:rPr sz="2400" b="1" spc="-66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KITS/BLANKETS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000" dirty="0">
                <a:latin typeface="Arial MT"/>
                <a:cs typeface="Arial MT"/>
              </a:rPr>
              <a:t>Used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dirty="0">
                <a:latin typeface="Arial MT"/>
                <a:cs typeface="Arial MT"/>
              </a:rPr>
              <a:t>prevent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manage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hypothermia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4010" y="1533602"/>
            <a:ext cx="1620433" cy="269147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276588" y="4405058"/>
            <a:ext cx="4782820" cy="136334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88265">
              <a:lnSpc>
                <a:spcPts val="2530"/>
              </a:lnSpc>
              <a:spcBef>
                <a:spcPts val="475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ILI</a:t>
            </a:r>
            <a:r>
              <a:rPr sz="2400" b="1" spc="-180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400" b="1" spc="-90" dirty="0">
                <a:solidFill>
                  <a:srgbClr val="921928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Y</a:t>
            </a:r>
            <a:r>
              <a:rPr sz="2400" b="1" spc="-1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ACU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E C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NCUSS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IO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N  </a:t>
            </a:r>
            <a:r>
              <a:rPr sz="2400" b="1" spc="-40" dirty="0">
                <a:solidFill>
                  <a:srgbClr val="921928"/>
                </a:solidFill>
                <a:latin typeface="Arial"/>
                <a:cs typeface="Arial"/>
              </a:rPr>
              <a:t>EVALUATION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(MACE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2)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55"/>
              </a:spcBef>
            </a:pPr>
            <a:r>
              <a:rPr sz="2000" dirty="0">
                <a:latin typeface="Arial MT"/>
                <a:cs typeface="Arial MT"/>
              </a:rPr>
              <a:t>Used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identify </a:t>
            </a:r>
            <a:r>
              <a:rPr sz="2000" b="1" spc="-5" dirty="0">
                <a:latin typeface="Arial"/>
                <a:cs typeface="Arial"/>
              </a:rPr>
              <a:t>possible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traumatic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brain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injury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(TBI)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3363" y="5964658"/>
            <a:ext cx="7933055" cy="5664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b="1" i="1" spc="-5" dirty="0">
                <a:latin typeface="Arial"/>
                <a:cs typeface="Arial"/>
              </a:rPr>
              <a:t>NOTE: </a:t>
            </a:r>
            <a:r>
              <a:rPr sz="1800" i="1" dirty="0">
                <a:latin typeface="Arial"/>
                <a:cs typeface="Arial"/>
              </a:rPr>
              <a:t>DD</a:t>
            </a:r>
            <a:r>
              <a:rPr sz="1800" i="1" spc="-5" dirty="0">
                <a:latin typeface="Arial"/>
                <a:cs typeface="Arial"/>
              </a:rPr>
              <a:t> Form </a:t>
            </a:r>
            <a:r>
              <a:rPr sz="1800" i="1" dirty="0">
                <a:latin typeface="Arial"/>
                <a:cs typeface="Arial"/>
              </a:rPr>
              <a:t>1380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is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also used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in</a:t>
            </a:r>
            <a:r>
              <a:rPr sz="1800" i="1" spc="-75" dirty="0">
                <a:latin typeface="Arial"/>
                <a:cs typeface="Arial"/>
              </a:rPr>
              <a:t> </a:t>
            </a:r>
            <a:r>
              <a:rPr sz="1800" i="1" spc="-25" dirty="0">
                <a:latin typeface="Arial"/>
                <a:cs typeface="Arial"/>
              </a:rPr>
              <a:t>AVPU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(alert,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verbal,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pain,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unresponsive) </a:t>
            </a:r>
            <a:r>
              <a:rPr sz="1800" i="1" spc="-484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assessment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as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part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of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head injury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documentation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294712" y="794790"/>
            <a:ext cx="68446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HYP</a:t>
            </a:r>
            <a:r>
              <a:rPr spc="-5" dirty="0"/>
              <a:t>OT</a:t>
            </a:r>
            <a:r>
              <a:rPr dirty="0"/>
              <a:t>HERM</a:t>
            </a:r>
            <a:r>
              <a:rPr spc="-5" dirty="0"/>
              <a:t>I</a:t>
            </a:r>
            <a:r>
              <a:rPr dirty="0"/>
              <a:t>A</a:t>
            </a:r>
            <a:r>
              <a:rPr spc="-240" dirty="0"/>
              <a:t> </a:t>
            </a:r>
            <a:r>
              <a:rPr dirty="0"/>
              <a:t>AND HEAD </a:t>
            </a:r>
            <a:r>
              <a:rPr spc="-5" dirty="0"/>
              <a:t>I</a:t>
            </a:r>
            <a:r>
              <a:rPr dirty="0"/>
              <a:t>NJU</a:t>
            </a:r>
            <a:r>
              <a:rPr spc="-120" dirty="0"/>
              <a:t>R</a:t>
            </a:r>
            <a:r>
              <a:rPr dirty="0"/>
              <a:t>Y</a:t>
            </a:r>
          </a:p>
        </p:txBody>
      </p:sp>
      <p:sp>
        <p:nvSpPr>
          <p:cNvPr id="10" name="object 10"/>
          <p:cNvSpPr/>
          <p:nvPr/>
        </p:nvSpPr>
        <p:spPr>
          <a:xfrm>
            <a:off x="2359767" y="707889"/>
            <a:ext cx="843280" cy="843280"/>
          </a:xfrm>
          <a:custGeom>
            <a:avLst/>
            <a:gdLst/>
            <a:ahLst/>
            <a:cxnLst/>
            <a:rect l="l" t="t" r="r" b="b"/>
            <a:pathLst>
              <a:path w="843280" h="843280">
                <a:moveTo>
                  <a:pt x="421533" y="0"/>
                </a:moveTo>
                <a:lnTo>
                  <a:pt x="375373" y="2519"/>
                </a:lnTo>
                <a:lnTo>
                  <a:pt x="329660" y="10078"/>
                </a:lnTo>
                <a:lnTo>
                  <a:pt x="284843" y="22677"/>
                </a:lnTo>
                <a:lnTo>
                  <a:pt x="241367" y="40314"/>
                </a:lnTo>
                <a:lnTo>
                  <a:pt x="199680" y="62991"/>
                </a:lnTo>
                <a:lnTo>
                  <a:pt x="160230" y="90708"/>
                </a:lnTo>
                <a:lnTo>
                  <a:pt x="123464" y="123464"/>
                </a:lnTo>
                <a:lnTo>
                  <a:pt x="90708" y="160230"/>
                </a:lnTo>
                <a:lnTo>
                  <a:pt x="62991" y="199680"/>
                </a:lnTo>
                <a:lnTo>
                  <a:pt x="40314" y="241367"/>
                </a:lnTo>
                <a:lnTo>
                  <a:pt x="22677" y="284842"/>
                </a:lnTo>
                <a:lnTo>
                  <a:pt x="10078" y="329660"/>
                </a:lnTo>
                <a:lnTo>
                  <a:pt x="2519" y="375372"/>
                </a:lnTo>
                <a:lnTo>
                  <a:pt x="0" y="421532"/>
                </a:lnTo>
                <a:lnTo>
                  <a:pt x="2519" y="467692"/>
                </a:lnTo>
                <a:lnTo>
                  <a:pt x="10078" y="513404"/>
                </a:lnTo>
                <a:lnTo>
                  <a:pt x="22677" y="558222"/>
                </a:lnTo>
                <a:lnTo>
                  <a:pt x="40314" y="601698"/>
                </a:lnTo>
                <a:lnTo>
                  <a:pt x="62991" y="643384"/>
                </a:lnTo>
                <a:lnTo>
                  <a:pt x="90708" y="682835"/>
                </a:lnTo>
                <a:lnTo>
                  <a:pt x="123464" y="719602"/>
                </a:lnTo>
                <a:lnTo>
                  <a:pt x="160230" y="752357"/>
                </a:lnTo>
                <a:lnTo>
                  <a:pt x="199680" y="780074"/>
                </a:lnTo>
                <a:lnTo>
                  <a:pt x="241367" y="802751"/>
                </a:lnTo>
                <a:lnTo>
                  <a:pt x="284843" y="820388"/>
                </a:lnTo>
                <a:lnTo>
                  <a:pt x="329660" y="832987"/>
                </a:lnTo>
                <a:lnTo>
                  <a:pt x="375373" y="840546"/>
                </a:lnTo>
                <a:lnTo>
                  <a:pt x="421533" y="843066"/>
                </a:lnTo>
                <a:lnTo>
                  <a:pt x="467692" y="840546"/>
                </a:lnTo>
                <a:lnTo>
                  <a:pt x="513405" y="832987"/>
                </a:lnTo>
                <a:lnTo>
                  <a:pt x="558222" y="820388"/>
                </a:lnTo>
                <a:lnTo>
                  <a:pt x="601698" y="802751"/>
                </a:lnTo>
                <a:lnTo>
                  <a:pt x="643385" y="780074"/>
                </a:lnTo>
                <a:lnTo>
                  <a:pt x="682835" y="752357"/>
                </a:lnTo>
                <a:lnTo>
                  <a:pt x="719602" y="719602"/>
                </a:lnTo>
                <a:lnTo>
                  <a:pt x="752357" y="682835"/>
                </a:lnTo>
                <a:lnTo>
                  <a:pt x="780074" y="643384"/>
                </a:lnTo>
                <a:lnTo>
                  <a:pt x="802751" y="601698"/>
                </a:lnTo>
                <a:lnTo>
                  <a:pt x="820388" y="558222"/>
                </a:lnTo>
                <a:lnTo>
                  <a:pt x="832987" y="513404"/>
                </a:lnTo>
                <a:lnTo>
                  <a:pt x="840546" y="467692"/>
                </a:lnTo>
                <a:lnTo>
                  <a:pt x="843066" y="421532"/>
                </a:lnTo>
                <a:lnTo>
                  <a:pt x="840546" y="375372"/>
                </a:lnTo>
                <a:lnTo>
                  <a:pt x="832987" y="329660"/>
                </a:lnTo>
                <a:lnTo>
                  <a:pt x="820388" y="284842"/>
                </a:lnTo>
                <a:lnTo>
                  <a:pt x="802751" y="241367"/>
                </a:lnTo>
                <a:lnTo>
                  <a:pt x="780074" y="199680"/>
                </a:lnTo>
                <a:lnTo>
                  <a:pt x="752357" y="160230"/>
                </a:lnTo>
                <a:lnTo>
                  <a:pt x="719602" y="123464"/>
                </a:lnTo>
                <a:lnTo>
                  <a:pt x="682835" y="90708"/>
                </a:lnTo>
                <a:lnTo>
                  <a:pt x="643385" y="62991"/>
                </a:lnTo>
                <a:lnTo>
                  <a:pt x="601698" y="40314"/>
                </a:lnTo>
                <a:lnTo>
                  <a:pt x="558222" y="22677"/>
                </a:lnTo>
                <a:lnTo>
                  <a:pt x="513405" y="10078"/>
                </a:lnTo>
                <a:lnTo>
                  <a:pt x="467692" y="2519"/>
                </a:lnTo>
                <a:lnTo>
                  <a:pt x="421533" y="0"/>
                </a:lnTo>
                <a:close/>
              </a:path>
            </a:pathLst>
          </a:custGeom>
          <a:solidFill>
            <a:srgbClr val="7445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57015" y="807060"/>
            <a:ext cx="4489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4000">
              <a:latin typeface="Arial Black"/>
              <a:cs typeface="Arial Blac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3476" y="1752552"/>
            <a:ext cx="2288888" cy="192002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22621" y="1738512"/>
            <a:ext cx="2295623" cy="1792178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COMBAT </a:t>
            </a:r>
            <a:r>
              <a:rPr spc="-5" dirty="0"/>
              <a:t>WOUND</a:t>
            </a:r>
            <a:r>
              <a:rPr spc="-30" dirty="0"/>
              <a:t> </a:t>
            </a:r>
            <a:r>
              <a:rPr spc="-45" dirty="0"/>
              <a:t>PACK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00"/>
          </a:p>
          <a:p>
            <a:pPr marL="2391410" marR="370840" algn="just">
              <a:lnSpc>
                <a:spcPts val="2300"/>
              </a:lnSpc>
              <a:spcBef>
                <a:spcPts val="5"/>
              </a:spcBef>
            </a:pPr>
            <a:r>
              <a:rPr sz="2000" dirty="0">
                <a:solidFill>
                  <a:srgbClr val="000000"/>
                </a:solidFill>
              </a:rPr>
              <a:t>M</a:t>
            </a:r>
            <a:r>
              <a:rPr sz="2000" spc="-5" dirty="0">
                <a:solidFill>
                  <a:srgbClr val="000000"/>
                </a:solidFill>
              </a:rPr>
              <a:t>o</a:t>
            </a:r>
            <a:r>
              <a:rPr sz="2000" dirty="0">
                <a:solidFill>
                  <a:srgbClr val="000000"/>
                </a:solidFill>
              </a:rPr>
              <a:t>x</a:t>
            </a:r>
            <a:r>
              <a:rPr sz="2000" spc="-5" dirty="0">
                <a:solidFill>
                  <a:srgbClr val="000000"/>
                </a:solidFill>
              </a:rPr>
              <a:t>i</a:t>
            </a:r>
            <a:r>
              <a:rPr sz="2000" dirty="0">
                <a:solidFill>
                  <a:srgbClr val="000000"/>
                </a:solidFill>
              </a:rPr>
              <a:t>f</a:t>
            </a:r>
            <a:r>
              <a:rPr sz="2000" spc="-5" dirty="0">
                <a:solidFill>
                  <a:srgbClr val="000000"/>
                </a:solidFill>
              </a:rPr>
              <a:t>lo</a:t>
            </a:r>
            <a:r>
              <a:rPr sz="2000" dirty="0">
                <a:solidFill>
                  <a:srgbClr val="000000"/>
                </a:solidFill>
              </a:rPr>
              <a:t>xac</a:t>
            </a:r>
            <a:r>
              <a:rPr sz="2000" spc="-5" dirty="0">
                <a:solidFill>
                  <a:srgbClr val="000000"/>
                </a:solidFill>
              </a:rPr>
              <a:t>i</a:t>
            </a:r>
            <a:r>
              <a:rPr sz="2000" dirty="0">
                <a:solidFill>
                  <a:srgbClr val="000000"/>
                </a:solidFill>
              </a:rPr>
              <a:t>n 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400</a:t>
            </a:r>
            <a:r>
              <a:rPr sz="2000" b="0" spc="-4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mg</a:t>
            </a:r>
            <a:r>
              <a:rPr sz="2000" b="0" spc="-3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spc="-5" dirty="0">
                <a:solidFill>
                  <a:srgbClr val="000000"/>
                </a:solidFill>
                <a:latin typeface="Arial MT"/>
                <a:cs typeface="Arial MT"/>
              </a:rPr>
              <a:t>tablet </a:t>
            </a:r>
            <a:r>
              <a:rPr sz="2000" b="0" spc="-54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once</a:t>
            </a:r>
            <a:r>
              <a:rPr sz="2000" b="0" spc="-2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daily</a:t>
            </a:r>
            <a:endParaRPr sz="2000">
              <a:latin typeface="Arial MT"/>
              <a:cs typeface="Arial MT"/>
            </a:endParaRPr>
          </a:p>
          <a:p>
            <a:pPr marL="2391410" marR="511809">
              <a:lnSpc>
                <a:spcPts val="2300"/>
              </a:lnSpc>
              <a:spcBef>
                <a:spcPts val="1645"/>
              </a:spcBef>
            </a:pPr>
            <a:r>
              <a:rPr sz="2000" spc="-5" dirty="0">
                <a:solidFill>
                  <a:srgbClr val="000000"/>
                </a:solidFill>
              </a:rPr>
              <a:t>Meloxicam </a:t>
            </a:r>
            <a:r>
              <a:rPr sz="2000" dirty="0">
                <a:solidFill>
                  <a:srgbClr val="000000"/>
                </a:solidFill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15</a:t>
            </a:r>
            <a:r>
              <a:rPr sz="2000" b="0" spc="-4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mg</a:t>
            </a:r>
            <a:r>
              <a:rPr sz="2000" b="0" spc="-3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spc="-5" dirty="0">
                <a:solidFill>
                  <a:srgbClr val="000000"/>
                </a:solidFill>
                <a:latin typeface="Arial MT"/>
                <a:cs typeface="Arial MT"/>
              </a:rPr>
              <a:t>tablet </a:t>
            </a:r>
            <a:r>
              <a:rPr sz="2000" b="0" spc="-54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once</a:t>
            </a:r>
            <a:r>
              <a:rPr sz="2000" b="0" spc="-2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daily</a:t>
            </a:r>
            <a:endParaRPr sz="2000">
              <a:latin typeface="Arial MT"/>
              <a:cs typeface="Arial MT"/>
            </a:endParaRPr>
          </a:p>
          <a:p>
            <a:pPr marL="2391410" marR="5080">
              <a:lnSpc>
                <a:spcPts val="2300"/>
              </a:lnSpc>
              <a:spcBef>
                <a:spcPts val="1645"/>
              </a:spcBef>
            </a:pPr>
            <a:r>
              <a:rPr sz="2000" dirty="0">
                <a:solidFill>
                  <a:srgbClr val="000000"/>
                </a:solidFill>
              </a:rPr>
              <a:t>Acetam</a:t>
            </a:r>
            <a:r>
              <a:rPr sz="2000" spc="-5" dirty="0">
                <a:solidFill>
                  <a:srgbClr val="000000"/>
                </a:solidFill>
              </a:rPr>
              <a:t>inoph</a:t>
            </a:r>
            <a:r>
              <a:rPr sz="2000" dirty="0">
                <a:solidFill>
                  <a:srgbClr val="000000"/>
                </a:solidFill>
              </a:rPr>
              <a:t>en 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x2 500mg </a:t>
            </a:r>
            <a:r>
              <a:rPr sz="2000" b="0" spc="-5" dirty="0">
                <a:solidFill>
                  <a:srgbClr val="000000"/>
                </a:solidFill>
                <a:latin typeface="Arial MT"/>
                <a:cs typeface="Arial MT"/>
              </a:rPr>
              <a:t>tablet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 every</a:t>
            </a:r>
            <a:r>
              <a:rPr sz="2000" b="0" spc="-2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8</a:t>
            </a:r>
            <a:r>
              <a:rPr sz="2000" b="0" spc="-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hours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89081" y="794790"/>
            <a:ext cx="18021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/>
              <a:t>PAIN</a:t>
            </a:r>
            <a:r>
              <a:rPr spc="-70" dirty="0"/>
              <a:t> </a:t>
            </a:r>
            <a:r>
              <a:rPr spc="-5" dirty="0"/>
              <a:t>and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66297" y="794790"/>
            <a:ext cx="52787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2E3334"/>
                </a:solidFill>
                <a:latin typeface="Arial"/>
                <a:cs typeface="Arial"/>
              </a:rPr>
              <a:t>ANTIBIOTIC</a:t>
            </a:r>
            <a:r>
              <a:rPr sz="3200" b="1" spc="-6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2E3334"/>
                </a:solidFill>
                <a:latin typeface="Arial"/>
                <a:cs typeface="Arial"/>
              </a:rPr>
              <a:t>MEDICATIONS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50167" y="707889"/>
            <a:ext cx="843280" cy="843280"/>
          </a:xfrm>
          <a:custGeom>
            <a:avLst/>
            <a:gdLst/>
            <a:ahLst/>
            <a:cxnLst/>
            <a:rect l="l" t="t" r="r" b="b"/>
            <a:pathLst>
              <a:path w="843280" h="843280">
                <a:moveTo>
                  <a:pt x="421533" y="0"/>
                </a:moveTo>
                <a:lnTo>
                  <a:pt x="375373" y="2519"/>
                </a:lnTo>
                <a:lnTo>
                  <a:pt x="329660" y="10078"/>
                </a:lnTo>
                <a:lnTo>
                  <a:pt x="284843" y="22677"/>
                </a:lnTo>
                <a:lnTo>
                  <a:pt x="241367" y="40314"/>
                </a:lnTo>
                <a:lnTo>
                  <a:pt x="199680" y="62991"/>
                </a:lnTo>
                <a:lnTo>
                  <a:pt x="160230" y="90708"/>
                </a:lnTo>
                <a:lnTo>
                  <a:pt x="123464" y="123464"/>
                </a:lnTo>
                <a:lnTo>
                  <a:pt x="90708" y="160230"/>
                </a:lnTo>
                <a:lnTo>
                  <a:pt x="62991" y="199680"/>
                </a:lnTo>
                <a:lnTo>
                  <a:pt x="40314" y="241367"/>
                </a:lnTo>
                <a:lnTo>
                  <a:pt x="22677" y="284842"/>
                </a:lnTo>
                <a:lnTo>
                  <a:pt x="10078" y="329660"/>
                </a:lnTo>
                <a:lnTo>
                  <a:pt x="2519" y="375372"/>
                </a:lnTo>
                <a:lnTo>
                  <a:pt x="0" y="421532"/>
                </a:lnTo>
                <a:lnTo>
                  <a:pt x="2519" y="467692"/>
                </a:lnTo>
                <a:lnTo>
                  <a:pt x="10078" y="513404"/>
                </a:lnTo>
                <a:lnTo>
                  <a:pt x="22677" y="558222"/>
                </a:lnTo>
                <a:lnTo>
                  <a:pt x="40314" y="601698"/>
                </a:lnTo>
                <a:lnTo>
                  <a:pt x="62991" y="643384"/>
                </a:lnTo>
                <a:lnTo>
                  <a:pt x="90708" y="682835"/>
                </a:lnTo>
                <a:lnTo>
                  <a:pt x="123464" y="719602"/>
                </a:lnTo>
                <a:lnTo>
                  <a:pt x="160230" y="752357"/>
                </a:lnTo>
                <a:lnTo>
                  <a:pt x="199680" y="780074"/>
                </a:lnTo>
                <a:lnTo>
                  <a:pt x="241367" y="802751"/>
                </a:lnTo>
                <a:lnTo>
                  <a:pt x="284843" y="820388"/>
                </a:lnTo>
                <a:lnTo>
                  <a:pt x="329660" y="832987"/>
                </a:lnTo>
                <a:lnTo>
                  <a:pt x="375373" y="840546"/>
                </a:lnTo>
                <a:lnTo>
                  <a:pt x="421533" y="843066"/>
                </a:lnTo>
                <a:lnTo>
                  <a:pt x="467692" y="840546"/>
                </a:lnTo>
                <a:lnTo>
                  <a:pt x="513405" y="832987"/>
                </a:lnTo>
                <a:lnTo>
                  <a:pt x="558222" y="820388"/>
                </a:lnTo>
                <a:lnTo>
                  <a:pt x="601698" y="802751"/>
                </a:lnTo>
                <a:lnTo>
                  <a:pt x="643385" y="780074"/>
                </a:lnTo>
                <a:lnTo>
                  <a:pt x="682835" y="752357"/>
                </a:lnTo>
                <a:lnTo>
                  <a:pt x="719602" y="719602"/>
                </a:lnTo>
                <a:lnTo>
                  <a:pt x="752357" y="682835"/>
                </a:lnTo>
                <a:lnTo>
                  <a:pt x="780074" y="643384"/>
                </a:lnTo>
                <a:lnTo>
                  <a:pt x="802751" y="601698"/>
                </a:lnTo>
                <a:lnTo>
                  <a:pt x="820388" y="558222"/>
                </a:lnTo>
                <a:lnTo>
                  <a:pt x="832987" y="513404"/>
                </a:lnTo>
                <a:lnTo>
                  <a:pt x="840546" y="467692"/>
                </a:lnTo>
                <a:lnTo>
                  <a:pt x="843066" y="421532"/>
                </a:lnTo>
                <a:lnTo>
                  <a:pt x="840546" y="375372"/>
                </a:lnTo>
                <a:lnTo>
                  <a:pt x="832987" y="329660"/>
                </a:lnTo>
                <a:lnTo>
                  <a:pt x="820388" y="284842"/>
                </a:lnTo>
                <a:lnTo>
                  <a:pt x="802751" y="241367"/>
                </a:lnTo>
                <a:lnTo>
                  <a:pt x="780074" y="199680"/>
                </a:lnTo>
                <a:lnTo>
                  <a:pt x="752357" y="160230"/>
                </a:lnTo>
                <a:lnTo>
                  <a:pt x="719602" y="123464"/>
                </a:lnTo>
                <a:lnTo>
                  <a:pt x="682835" y="90708"/>
                </a:lnTo>
                <a:lnTo>
                  <a:pt x="643385" y="62991"/>
                </a:lnTo>
                <a:lnTo>
                  <a:pt x="601698" y="40314"/>
                </a:lnTo>
                <a:lnTo>
                  <a:pt x="558222" y="22677"/>
                </a:lnTo>
                <a:lnTo>
                  <a:pt x="513405" y="10078"/>
                </a:lnTo>
                <a:lnTo>
                  <a:pt x="467692" y="2519"/>
                </a:lnTo>
                <a:lnTo>
                  <a:pt x="421533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9566" y="707889"/>
            <a:ext cx="843280" cy="843280"/>
          </a:xfrm>
          <a:custGeom>
            <a:avLst/>
            <a:gdLst/>
            <a:ahLst/>
            <a:cxnLst/>
            <a:rect l="l" t="t" r="r" b="b"/>
            <a:pathLst>
              <a:path w="843279" h="843280">
                <a:moveTo>
                  <a:pt x="421533" y="0"/>
                </a:moveTo>
                <a:lnTo>
                  <a:pt x="375373" y="2519"/>
                </a:lnTo>
                <a:lnTo>
                  <a:pt x="329660" y="10078"/>
                </a:lnTo>
                <a:lnTo>
                  <a:pt x="284843" y="22677"/>
                </a:lnTo>
                <a:lnTo>
                  <a:pt x="241367" y="40314"/>
                </a:lnTo>
                <a:lnTo>
                  <a:pt x="199680" y="62991"/>
                </a:lnTo>
                <a:lnTo>
                  <a:pt x="160230" y="90708"/>
                </a:lnTo>
                <a:lnTo>
                  <a:pt x="123464" y="123464"/>
                </a:lnTo>
                <a:lnTo>
                  <a:pt x="90708" y="160230"/>
                </a:lnTo>
                <a:lnTo>
                  <a:pt x="62991" y="199680"/>
                </a:lnTo>
                <a:lnTo>
                  <a:pt x="40314" y="241367"/>
                </a:lnTo>
                <a:lnTo>
                  <a:pt x="22677" y="284842"/>
                </a:lnTo>
                <a:lnTo>
                  <a:pt x="10078" y="329660"/>
                </a:lnTo>
                <a:lnTo>
                  <a:pt x="2519" y="375372"/>
                </a:lnTo>
                <a:lnTo>
                  <a:pt x="0" y="421532"/>
                </a:lnTo>
                <a:lnTo>
                  <a:pt x="2519" y="467692"/>
                </a:lnTo>
                <a:lnTo>
                  <a:pt x="10078" y="513404"/>
                </a:lnTo>
                <a:lnTo>
                  <a:pt x="22677" y="558222"/>
                </a:lnTo>
                <a:lnTo>
                  <a:pt x="40314" y="601698"/>
                </a:lnTo>
                <a:lnTo>
                  <a:pt x="62991" y="643384"/>
                </a:lnTo>
                <a:lnTo>
                  <a:pt x="90708" y="682835"/>
                </a:lnTo>
                <a:lnTo>
                  <a:pt x="123464" y="719602"/>
                </a:lnTo>
                <a:lnTo>
                  <a:pt x="160230" y="752357"/>
                </a:lnTo>
                <a:lnTo>
                  <a:pt x="199680" y="780074"/>
                </a:lnTo>
                <a:lnTo>
                  <a:pt x="241367" y="802751"/>
                </a:lnTo>
                <a:lnTo>
                  <a:pt x="284843" y="820388"/>
                </a:lnTo>
                <a:lnTo>
                  <a:pt x="329660" y="832987"/>
                </a:lnTo>
                <a:lnTo>
                  <a:pt x="375373" y="840546"/>
                </a:lnTo>
                <a:lnTo>
                  <a:pt x="421533" y="843066"/>
                </a:lnTo>
                <a:lnTo>
                  <a:pt x="467692" y="840546"/>
                </a:lnTo>
                <a:lnTo>
                  <a:pt x="513405" y="832987"/>
                </a:lnTo>
                <a:lnTo>
                  <a:pt x="558222" y="820388"/>
                </a:lnTo>
                <a:lnTo>
                  <a:pt x="601698" y="802751"/>
                </a:lnTo>
                <a:lnTo>
                  <a:pt x="643385" y="780074"/>
                </a:lnTo>
                <a:lnTo>
                  <a:pt x="682835" y="752357"/>
                </a:lnTo>
                <a:lnTo>
                  <a:pt x="719602" y="719602"/>
                </a:lnTo>
                <a:lnTo>
                  <a:pt x="752357" y="682835"/>
                </a:lnTo>
                <a:lnTo>
                  <a:pt x="780074" y="643384"/>
                </a:lnTo>
                <a:lnTo>
                  <a:pt x="802751" y="601698"/>
                </a:lnTo>
                <a:lnTo>
                  <a:pt x="820388" y="558222"/>
                </a:lnTo>
                <a:lnTo>
                  <a:pt x="832987" y="513404"/>
                </a:lnTo>
                <a:lnTo>
                  <a:pt x="840546" y="467692"/>
                </a:lnTo>
                <a:lnTo>
                  <a:pt x="843066" y="421532"/>
                </a:lnTo>
                <a:lnTo>
                  <a:pt x="840546" y="375372"/>
                </a:lnTo>
                <a:lnTo>
                  <a:pt x="832987" y="329660"/>
                </a:lnTo>
                <a:lnTo>
                  <a:pt x="820388" y="284842"/>
                </a:lnTo>
                <a:lnTo>
                  <a:pt x="802751" y="241367"/>
                </a:lnTo>
                <a:lnTo>
                  <a:pt x="780074" y="199680"/>
                </a:lnTo>
                <a:lnTo>
                  <a:pt x="752357" y="160230"/>
                </a:lnTo>
                <a:lnTo>
                  <a:pt x="719602" y="123464"/>
                </a:lnTo>
                <a:lnTo>
                  <a:pt x="682835" y="90708"/>
                </a:lnTo>
                <a:lnTo>
                  <a:pt x="643385" y="62991"/>
                </a:lnTo>
                <a:lnTo>
                  <a:pt x="601698" y="40314"/>
                </a:lnTo>
                <a:lnTo>
                  <a:pt x="558222" y="22677"/>
                </a:lnTo>
                <a:lnTo>
                  <a:pt x="513405" y="10078"/>
                </a:lnTo>
                <a:lnTo>
                  <a:pt x="467692" y="2519"/>
                </a:lnTo>
                <a:lnTo>
                  <a:pt x="421533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75568" y="807060"/>
            <a:ext cx="3225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17495" algn="l"/>
              </a:tabLst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P	A</a:t>
            </a:r>
            <a:endParaRPr sz="4000">
              <a:latin typeface="Arial Black"/>
              <a:cs typeface="Arial Black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488" y="2659006"/>
            <a:ext cx="1612089" cy="29353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3187" y="4100815"/>
            <a:ext cx="1666779" cy="163742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61683" y="1992615"/>
            <a:ext cx="1666923" cy="163257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422640" y="1968870"/>
            <a:ext cx="3147060" cy="3347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0" dirty="0">
                <a:solidFill>
                  <a:srgbClr val="921928"/>
                </a:solidFill>
                <a:latin typeface="Arial"/>
                <a:cs typeface="Arial"/>
              </a:rPr>
              <a:t>PAIN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921928"/>
                </a:solidFill>
                <a:latin typeface="Arial"/>
                <a:cs typeface="Arial"/>
              </a:rPr>
              <a:t>MEDICATIONS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  <a:spcBef>
                <a:spcPts val="100"/>
              </a:spcBef>
            </a:pP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For </a:t>
            </a:r>
            <a:r>
              <a:rPr sz="1800" dirty="0">
                <a:solidFill>
                  <a:srgbClr val="505050"/>
                </a:solidFill>
                <a:latin typeface="Arial MT"/>
                <a:cs typeface="Arial MT"/>
              </a:rPr>
              <a:t>pain not 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controlled </a:t>
            </a:r>
            <a:r>
              <a:rPr sz="1800" dirty="0">
                <a:solidFill>
                  <a:srgbClr val="505050"/>
                </a:solidFill>
                <a:latin typeface="Arial MT"/>
                <a:cs typeface="Arial MT"/>
              </a:rPr>
              <a:t>by 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the </a:t>
            </a:r>
            <a:r>
              <a:rPr sz="1800" dirty="0">
                <a:solidFill>
                  <a:srgbClr val="505050"/>
                </a:solidFill>
                <a:latin typeface="Arial MT"/>
                <a:cs typeface="Arial MT"/>
              </a:rPr>
              <a:t> </a:t>
            </a:r>
            <a:r>
              <a:rPr sz="1800" spc="-50" dirty="0">
                <a:solidFill>
                  <a:srgbClr val="505050"/>
                </a:solidFill>
                <a:latin typeface="Arial MT"/>
                <a:cs typeface="Arial MT"/>
              </a:rPr>
              <a:t>CWMP,</a:t>
            </a:r>
            <a:r>
              <a:rPr sz="1800" spc="-15" dirty="0">
                <a:solidFill>
                  <a:srgbClr val="50505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other</a:t>
            </a:r>
            <a:r>
              <a:rPr sz="1800" spc="-10" dirty="0">
                <a:solidFill>
                  <a:srgbClr val="50505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05050"/>
                </a:solidFill>
                <a:latin typeface="Arial MT"/>
                <a:cs typeface="Arial MT"/>
              </a:rPr>
              <a:t>pain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 medications </a:t>
            </a:r>
            <a:r>
              <a:rPr sz="1800" spc="-484" dirty="0">
                <a:solidFill>
                  <a:srgbClr val="50505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that </a:t>
            </a:r>
            <a:r>
              <a:rPr sz="1800" dirty="0">
                <a:solidFill>
                  <a:srgbClr val="505050"/>
                </a:solidFill>
                <a:latin typeface="Arial MT"/>
                <a:cs typeface="Arial MT"/>
              </a:rPr>
              <a:t>can be 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administered </a:t>
            </a:r>
            <a:r>
              <a:rPr sz="1800" dirty="0">
                <a:solidFill>
                  <a:srgbClr val="505050"/>
                </a:solidFill>
                <a:latin typeface="Arial MT"/>
                <a:cs typeface="Arial MT"/>
              </a:rPr>
              <a:t>by </a:t>
            </a:r>
            <a:r>
              <a:rPr sz="1800" spc="5" dirty="0">
                <a:solidFill>
                  <a:srgbClr val="50505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05050"/>
                </a:solidFill>
                <a:latin typeface="Arial MT"/>
                <a:cs typeface="Arial MT"/>
              </a:rPr>
              <a:t>many 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different routes </a:t>
            </a:r>
            <a:r>
              <a:rPr sz="1800" dirty="0">
                <a:solidFill>
                  <a:srgbClr val="505050"/>
                </a:solidFill>
                <a:latin typeface="Arial MT"/>
                <a:cs typeface="Arial MT"/>
              </a:rPr>
              <a:t>are </a:t>
            </a:r>
            <a:r>
              <a:rPr sz="1800" spc="5" dirty="0">
                <a:solidFill>
                  <a:srgbClr val="50505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505050"/>
                </a:solidFill>
                <a:latin typeface="Arial MT"/>
                <a:cs typeface="Arial MT"/>
              </a:rPr>
              <a:t>available.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 marL="31750">
              <a:lnSpc>
                <a:spcPts val="2865"/>
              </a:lnSpc>
              <a:spcBef>
                <a:spcPts val="1185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ANTIBIOTICS</a:t>
            </a:r>
            <a:endParaRPr sz="2400">
              <a:latin typeface="Arial"/>
              <a:cs typeface="Arial"/>
            </a:endParaRPr>
          </a:p>
          <a:p>
            <a:pPr marL="31750" marR="210185">
              <a:lnSpc>
                <a:spcPts val="2100"/>
              </a:lnSpc>
              <a:spcBef>
                <a:spcPts val="105"/>
              </a:spcBef>
            </a:pP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If</a:t>
            </a:r>
            <a:r>
              <a:rPr sz="1800" spc="-10" dirty="0">
                <a:solidFill>
                  <a:srgbClr val="50505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time </a:t>
            </a:r>
            <a:r>
              <a:rPr sz="1800" dirty="0">
                <a:solidFill>
                  <a:srgbClr val="505050"/>
                </a:solidFill>
                <a:latin typeface="Arial MT"/>
                <a:cs typeface="Arial MT"/>
              </a:rPr>
              <a:t>and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 situation </a:t>
            </a:r>
            <a:r>
              <a:rPr sz="1800" spc="-20" dirty="0">
                <a:solidFill>
                  <a:srgbClr val="505050"/>
                </a:solidFill>
                <a:latin typeface="Arial MT"/>
                <a:cs typeface="Arial MT"/>
              </a:rPr>
              <a:t>allow,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 IV </a:t>
            </a:r>
            <a:r>
              <a:rPr sz="1800" spc="-484" dirty="0">
                <a:solidFill>
                  <a:srgbClr val="50505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antibiotics </a:t>
            </a:r>
            <a:r>
              <a:rPr sz="1800" dirty="0">
                <a:solidFill>
                  <a:srgbClr val="505050"/>
                </a:solidFill>
                <a:latin typeface="Arial MT"/>
                <a:cs typeface="Arial MT"/>
              </a:rPr>
              <a:t>can be </a:t>
            </a:r>
            <a:r>
              <a:rPr sz="1800" spc="5" dirty="0">
                <a:solidFill>
                  <a:srgbClr val="50505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administered, </a:t>
            </a:r>
            <a:r>
              <a:rPr sz="1800" dirty="0">
                <a:solidFill>
                  <a:srgbClr val="505050"/>
                </a:solidFill>
                <a:latin typeface="Arial MT"/>
                <a:cs typeface="Arial MT"/>
              </a:rPr>
              <a:t>if</a:t>
            </a:r>
            <a:r>
              <a:rPr sz="1800" spc="-5" dirty="0">
                <a:solidFill>
                  <a:srgbClr val="505050"/>
                </a:solidFill>
                <a:latin typeface="Arial MT"/>
                <a:cs typeface="Arial MT"/>
              </a:rPr>
              <a:t> indicated.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0507" y="4377547"/>
            <a:ext cx="3215640" cy="140398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GAUZE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80"/>
              </a:spcBef>
            </a:pPr>
            <a:r>
              <a:rPr sz="2000" spc="-5" dirty="0">
                <a:latin typeface="Arial MT"/>
                <a:cs typeface="Arial MT"/>
              </a:rPr>
              <a:t>Gauze </a:t>
            </a:r>
            <a:r>
              <a:rPr sz="2000" dirty="0">
                <a:latin typeface="Arial MT"/>
                <a:cs typeface="Arial MT"/>
              </a:rPr>
              <a:t>rolls used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b="1" spc="-5" dirty="0">
                <a:latin typeface="Arial"/>
                <a:cs typeface="Arial"/>
              </a:rPr>
              <a:t>stop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minor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bleeding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bulky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material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for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wound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packing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51639" y="4379905"/>
            <a:ext cx="3339465" cy="166814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ELASTIC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WRAP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80"/>
              </a:spcBef>
            </a:pPr>
            <a:r>
              <a:rPr sz="2000" spc="-5" dirty="0">
                <a:latin typeface="Arial MT"/>
                <a:cs typeface="Arial MT"/>
              </a:rPr>
              <a:t>Stretchable cloth </a:t>
            </a:r>
            <a:r>
              <a:rPr sz="2000" dirty="0">
                <a:latin typeface="Arial MT"/>
                <a:cs typeface="Arial MT"/>
              </a:rPr>
              <a:t>like wrap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used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hold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medical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different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types </a:t>
            </a:r>
            <a:r>
              <a:rPr sz="2000" dirty="0">
                <a:latin typeface="Arial MT"/>
                <a:cs typeface="Arial MT"/>
              </a:rPr>
              <a:t>of medical </a:t>
            </a:r>
            <a:r>
              <a:rPr sz="2000" spc="-5" dirty="0">
                <a:latin typeface="Arial MT"/>
                <a:cs typeface="Arial MT"/>
              </a:rPr>
              <a:t>intervention </a:t>
            </a:r>
            <a:r>
              <a:rPr sz="2000" dirty="0">
                <a:latin typeface="Arial MT"/>
                <a:cs typeface="Arial MT"/>
              </a:rPr>
              <a:t> equipment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place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20436" y="1642904"/>
            <a:ext cx="2522537" cy="25225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213090" y="4377547"/>
            <a:ext cx="3287395" cy="140398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RIGID</a:t>
            </a: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EYE</a:t>
            </a:r>
            <a:r>
              <a:rPr sz="24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SHIELD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80"/>
              </a:spcBef>
            </a:pPr>
            <a:r>
              <a:rPr sz="2000" dirty="0">
                <a:latin typeface="Arial MT"/>
                <a:cs typeface="Arial MT"/>
              </a:rPr>
              <a:t>A</a:t>
            </a:r>
            <a:r>
              <a:rPr sz="2000" spc="-1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shield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that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provides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domed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protection </a:t>
            </a:r>
            <a:r>
              <a:rPr sz="2000" spc="-5" dirty="0">
                <a:latin typeface="Arial MT"/>
                <a:cs typeface="Arial MT"/>
              </a:rPr>
              <a:t>of </a:t>
            </a:r>
            <a:r>
              <a:rPr sz="2000" dirty="0">
                <a:latin typeface="Arial MT"/>
                <a:cs typeface="Arial MT"/>
              </a:rPr>
              <a:t>the </a:t>
            </a:r>
            <a:r>
              <a:rPr sz="2000" b="1" spc="-5" dirty="0">
                <a:latin typeface="Arial"/>
                <a:cs typeface="Arial"/>
              </a:rPr>
              <a:t>eye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WITHOUT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applying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pressure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5754" y="1751645"/>
            <a:ext cx="3066427" cy="239564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78876" y="794790"/>
            <a:ext cx="46767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WOUND</a:t>
            </a:r>
            <a:r>
              <a:rPr spc="-40" dirty="0"/>
              <a:t> </a:t>
            </a:r>
            <a:r>
              <a:rPr spc="-5" dirty="0"/>
              <a:t>MANAGEMENT</a:t>
            </a:r>
          </a:p>
        </p:txBody>
      </p:sp>
      <p:sp>
        <p:nvSpPr>
          <p:cNvPr id="8" name="object 8"/>
          <p:cNvSpPr/>
          <p:nvPr/>
        </p:nvSpPr>
        <p:spPr>
          <a:xfrm>
            <a:off x="3426566" y="707889"/>
            <a:ext cx="843280" cy="843280"/>
          </a:xfrm>
          <a:custGeom>
            <a:avLst/>
            <a:gdLst/>
            <a:ahLst/>
            <a:cxnLst/>
            <a:rect l="l" t="t" r="r" b="b"/>
            <a:pathLst>
              <a:path w="843279" h="843280">
                <a:moveTo>
                  <a:pt x="421533" y="0"/>
                </a:moveTo>
                <a:lnTo>
                  <a:pt x="375373" y="2519"/>
                </a:lnTo>
                <a:lnTo>
                  <a:pt x="329660" y="10078"/>
                </a:lnTo>
                <a:lnTo>
                  <a:pt x="284843" y="22677"/>
                </a:lnTo>
                <a:lnTo>
                  <a:pt x="241367" y="40314"/>
                </a:lnTo>
                <a:lnTo>
                  <a:pt x="199680" y="62991"/>
                </a:lnTo>
                <a:lnTo>
                  <a:pt x="160230" y="90708"/>
                </a:lnTo>
                <a:lnTo>
                  <a:pt x="123464" y="123464"/>
                </a:lnTo>
                <a:lnTo>
                  <a:pt x="90708" y="160230"/>
                </a:lnTo>
                <a:lnTo>
                  <a:pt x="62991" y="199680"/>
                </a:lnTo>
                <a:lnTo>
                  <a:pt x="40314" y="241367"/>
                </a:lnTo>
                <a:lnTo>
                  <a:pt x="22677" y="284842"/>
                </a:lnTo>
                <a:lnTo>
                  <a:pt x="10078" y="329660"/>
                </a:lnTo>
                <a:lnTo>
                  <a:pt x="2519" y="375372"/>
                </a:lnTo>
                <a:lnTo>
                  <a:pt x="0" y="421532"/>
                </a:lnTo>
                <a:lnTo>
                  <a:pt x="2519" y="467692"/>
                </a:lnTo>
                <a:lnTo>
                  <a:pt x="10078" y="513404"/>
                </a:lnTo>
                <a:lnTo>
                  <a:pt x="22677" y="558222"/>
                </a:lnTo>
                <a:lnTo>
                  <a:pt x="40314" y="601698"/>
                </a:lnTo>
                <a:lnTo>
                  <a:pt x="62991" y="643384"/>
                </a:lnTo>
                <a:lnTo>
                  <a:pt x="90708" y="682835"/>
                </a:lnTo>
                <a:lnTo>
                  <a:pt x="123464" y="719602"/>
                </a:lnTo>
                <a:lnTo>
                  <a:pt x="160230" y="752357"/>
                </a:lnTo>
                <a:lnTo>
                  <a:pt x="199680" y="780074"/>
                </a:lnTo>
                <a:lnTo>
                  <a:pt x="241367" y="802751"/>
                </a:lnTo>
                <a:lnTo>
                  <a:pt x="284843" y="820388"/>
                </a:lnTo>
                <a:lnTo>
                  <a:pt x="329660" y="832987"/>
                </a:lnTo>
                <a:lnTo>
                  <a:pt x="375373" y="840546"/>
                </a:lnTo>
                <a:lnTo>
                  <a:pt x="421533" y="843066"/>
                </a:lnTo>
                <a:lnTo>
                  <a:pt x="467692" y="840546"/>
                </a:lnTo>
                <a:lnTo>
                  <a:pt x="513405" y="832987"/>
                </a:lnTo>
                <a:lnTo>
                  <a:pt x="558222" y="820388"/>
                </a:lnTo>
                <a:lnTo>
                  <a:pt x="601698" y="802751"/>
                </a:lnTo>
                <a:lnTo>
                  <a:pt x="643385" y="780074"/>
                </a:lnTo>
                <a:lnTo>
                  <a:pt x="682835" y="752357"/>
                </a:lnTo>
                <a:lnTo>
                  <a:pt x="719602" y="719602"/>
                </a:lnTo>
                <a:lnTo>
                  <a:pt x="752357" y="682835"/>
                </a:lnTo>
                <a:lnTo>
                  <a:pt x="780074" y="643384"/>
                </a:lnTo>
                <a:lnTo>
                  <a:pt x="802751" y="601698"/>
                </a:lnTo>
                <a:lnTo>
                  <a:pt x="820388" y="558222"/>
                </a:lnTo>
                <a:lnTo>
                  <a:pt x="832987" y="513404"/>
                </a:lnTo>
                <a:lnTo>
                  <a:pt x="840546" y="467692"/>
                </a:lnTo>
                <a:lnTo>
                  <a:pt x="843066" y="421532"/>
                </a:lnTo>
                <a:lnTo>
                  <a:pt x="840546" y="375372"/>
                </a:lnTo>
                <a:lnTo>
                  <a:pt x="832987" y="329660"/>
                </a:lnTo>
                <a:lnTo>
                  <a:pt x="820388" y="284842"/>
                </a:lnTo>
                <a:lnTo>
                  <a:pt x="802751" y="241367"/>
                </a:lnTo>
                <a:lnTo>
                  <a:pt x="780074" y="199680"/>
                </a:lnTo>
                <a:lnTo>
                  <a:pt x="752357" y="160230"/>
                </a:lnTo>
                <a:lnTo>
                  <a:pt x="719602" y="123464"/>
                </a:lnTo>
                <a:lnTo>
                  <a:pt x="682835" y="90708"/>
                </a:lnTo>
                <a:lnTo>
                  <a:pt x="643385" y="62991"/>
                </a:lnTo>
                <a:lnTo>
                  <a:pt x="601698" y="40314"/>
                </a:lnTo>
                <a:lnTo>
                  <a:pt x="558222" y="22677"/>
                </a:lnTo>
                <a:lnTo>
                  <a:pt x="513405" y="10078"/>
                </a:lnTo>
                <a:lnTo>
                  <a:pt x="467692" y="2519"/>
                </a:lnTo>
                <a:lnTo>
                  <a:pt x="421533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81400" y="807060"/>
            <a:ext cx="5334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4000">
              <a:latin typeface="Arial Black"/>
              <a:cs typeface="Arial Black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5446" y="1640412"/>
            <a:ext cx="3077737" cy="259912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71453" y="658210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2493" y="1726446"/>
            <a:ext cx="10311765" cy="3976370"/>
          </a:xfrm>
          <a:custGeom>
            <a:avLst/>
            <a:gdLst/>
            <a:ahLst/>
            <a:cxnLst/>
            <a:rect l="l" t="t" r="r" b="b"/>
            <a:pathLst>
              <a:path w="10311765" h="3976370">
                <a:moveTo>
                  <a:pt x="390712" y="1"/>
                </a:moveTo>
                <a:lnTo>
                  <a:pt x="441413" y="1"/>
                </a:lnTo>
                <a:lnTo>
                  <a:pt x="492113" y="1"/>
                </a:lnTo>
                <a:lnTo>
                  <a:pt x="542813" y="1"/>
                </a:lnTo>
                <a:lnTo>
                  <a:pt x="593514" y="1"/>
                </a:lnTo>
                <a:lnTo>
                  <a:pt x="644214" y="1"/>
                </a:lnTo>
                <a:lnTo>
                  <a:pt x="694914" y="1"/>
                </a:lnTo>
                <a:lnTo>
                  <a:pt x="745614" y="1"/>
                </a:lnTo>
                <a:lnTo>
                  <a:pt x="796315" y="1"/>
                </a:lnTo>
                <a:lnTo>
                  <a:pt x="847015" y="1"/>
                </a:lnTo>
                <a:lnTo>
                  <a:pt x="897715" y="1"/>
                </a:lnTo>
                <a:lnTo>
                  <a:pt x="948415" y="1"/>
                </a:lnTo>
                <a:lnTo>
                  <a:pt x="999116" y="1"/>
                </a:lnTo>
                <a:lnTo>
                  <a:pt x="1049816" y="1"/>
                </a:lnTo>
                <a:lnTo>
                  <a:pt x="1100516" y="1"/>
                </a:lnTo>
                <a:lnTo>
                  <a:pt x="1151217" y="1"/>
                </a:lnTo>
                <a:lnTo>
                  <a:pt x="1201917" y="1"/>
                </a:lnTo>
                <a:lnTo>
                  <a:pt x="1252617" y="1"/>
                </a:lnTo>
                <a:lnTo>
                  <a:pt x="1303317" y="1"/>
                </a:lnTo>
                <a:lnTo>
                  <a:pt x="1354018" y="1"/>
                </a:lnTo>
                <a:lnTo>
                  <a:pt x="1404718" y="1"/>
                </a:lnTo>
                <a:lnTo>
                  <a:pt x="1455418" y="1"/>
                </a:lnTo>
                <a:lnTo>
                  <a:pt x="1506118" y="1"/>
                </a:lnTo>
                <a:lnTo>
                  <a:pt x="1556819" y="1"/>
                </a:lnTo>
                <a:lnTo>
                  <a:pt x="1607519" y="1"/>
                </a:lnTo>
                <a:lnTo>
                  <a:pt x="1658219" y="1"/>
                </a:lnTo>
                <a:lnTo>
                  <a:pt x="1708920" y="1"/>
                </a:lnTo>
                <a:lnTo>
                  <a:pt x="1759620" y="1"/>
                </a:lnTo>
                <a:lnTo>
                  <a:pt x="1810320" y="1"/>
                </a:lnTo>
                <a:lnTo>
                  <a:pt x="1861020" y="1"/>
                </a:lnTo>
                <a:lnTo>
                  <a:pt x="1911721" y="1"/>
                </a:lnTo>
                <a:lnTo>
                  <a:pt x="1962421" y="1"/>
                </a:lnTo>
                <a:lnTo>
                  <a:pt x="2013121" y="1"/>
                </a:lnTo>
                <a:lnTo>
                  <a:pt x="2063821" y="1"/>
                </a:lnTo>
                <a:lnTo>
                  <a:pt x="2114522" y="1"/>
                </a:lnTo>
                <a:lnTo>
                  <a:pt x="2165222" y="1"/>
                </a:lnTo>
                <a:lnTo>
                  <a:pt x="2215922" y="1"/>
                </a:lnTo>
                <a:lnTo>
                  <a:pt x="2266622" y="1"/>
                </a:lnTo>
                <a:lnTo>
                  <a:pt x="2317323" y="1"/>
                </a:lnTo>
                <a:lnTo>
                  <a:pt x="2368023" y="1"/>
                </a:lnTo>
                <a:lnTo>
                  <a:pt x="2418723" y="1"/>
                </a:lnTo>
                <a:lnTo>
                  <a:pt x="2469424" y="1"/>
                </a:lnTo>
                <a:lnTo>
                  <a:pt x="2520124" y="1"/>
                </a:lnTo>
                <a:lnTo>
                  <a:pt x="2570824" y="1"/>
                </a:lnTo>
                <a:lnTo>
                  <a:pt x="2621524" y="1"/>
                </a:lnTo>
                <a:lnTo>
                  <a:pt x="2672225" y="1"/>
                </a:lnTo>
                <a:lnTo>
                  <a:pt x="2722925" y="1"/>
                </a:lnTo>
                <a:lnTo>
                  <a:pt x="2773625" y="1"/>
                </a:lnTo>
                <a:lnTo>
                  <a:pt x="2824325" y="1"/>
                </a:lnTo>
                <a:lnTo>
                  <a:pt x="2875026" y="1"/>
                </a:lnTo>
                <a:lnTo>
                  <a:pt x="2925726" y="1"/>
                </a:lnTo>
                <a:lnTo>
                  <a:pt x="2976426" y="1"/>
                </a:lnTo>
                <a:lnTo>
                  <a:pt x="3027126" y="1"/>
                </a:lnTo>
                <a:lnTo>
                  <a:pt x="3077827" y="1"/>
                </a:lnTo>
                <a:lnTo>
                  <a:pt x="3128527" y="1"/>
                </a:lnTo>
                <a:lnTo>
                  <a:pt x="3179227" y="1"/>
                </a:lnTo>
                <a:lnTo>
                  <a:pt x="3229927" y="1"/>
                </a:lnTo>
                <a:lnTo>
                  <a:pt x="3280628" y="1"/>
                </a:lnTo>
                <a:lnTo>
                  <a:pt x="3331328" y="1"/>
                </a:lnTo>
                <a:lnTo>
                  <a:pt x="3382028" y="1"/>
                </a:lnTo>
                <a:lnTo>
                  <a:pt x="3432728" y="1"/>
                </a:lnTo>
                <a:lnTo>
                  <a:pt x="3483429" y="1"/>
                </a:lnTo>
                <a:lnTo>
                  <a:pt x="3534129" y="1"/>
                </a:lnTo>
                <a:lnTo>
                  <a:pt x="3584829" y="1"/>
                </a:lnTo>
                <a:lnTo>
                  <a:pt x="3635529" y="1"/>
                </a:lnTo>
                <a:lnTo>
                  <a:pt x="3686230" y="1"/>
                </a:lnTo>
                <a:lnTo>
                  <a:pt x="3736930" y="1"/>
                </a:lnTo>
                <a:lnTo>
                  <a:pt x="3787630" y="1"/>
                </a:lnTo>
                <a:lnTo>
                  <a:pt x="3838331" y="1"/>
                </a:lnTo>
                <a:lnTo>
                  <a:pt x="3889031" y="1"/>
                </a:lnTo>
                <a:lnTo>
                  <a:pt x="3939731" y="1"/>
                </a:lnTo>
                <a:lnTo>
                  <a:pt x="3990431" y="1"/>
                </a:lnTo>
                <a:lnTo>
                  <a:pt x="4041132" y="1"/>
                </a:lnTo>
                <a:lnTo>
                  <a:pt x="4091832" y="1"/>
                </a:lnTo>
                <a:lnTo>
                  <a:pt x="4142532" y="1"/>
                </a:lnTo>
                <a:lnTo>
                  <a:pt x="4193232" y="1"/>
                </a:lnTo>
                <a:lnTo>
                  <a:pt x="4243933" y="1"/>
                </a:lnTo>
                <a:lnTo>
                  <a:pt x="4294633" y="1"/>
                </a:lnTo>
                <a:lnTo>
                  <a:pt x="4345333" y="1"/>
                </a:lnTo>
                <a:lnTo>
                  <a:pt x="4396033" y="0"/>
                </a:lnTo>
                <a:lnTo>
                  <a:pt x="4446734" y="0"/>
                </a:lnTo>
                <a:lnTo>
                  <a:pt x="4497434" y="0"/>
                </a:lnTo>
                <a:lnTo>
                  <a:pt x="4548134" y="0"/>
                </a:lnTo>
                <a:lnTo>
                  <a:pt x="4598834" y="0"/>
                </a:lnTo>
                <a:lnTo>
                  <a:pt x="4649535" y="0"/>
                </a:lnTo>
                <a:lnTo>
                  <a:pt x="4700235" y="0"/>
                </a:lnTo>
                <a:lnTo>
                  <a:pt x="4750935" y="0"/>
                </a:lnTo>
                <a:lnTo>
                  <a:pt x="4801635" y="0"/>
                </a:lnTo>
                <a:lnTo>
                  <a:pt x="4852336" y="0"/>
                </a:lnTo>
                <a:lnTo>
                  <a:pt x="4903036" y="0"/>
                </a:lnTo>
                <a:lnTo>
                  <a:pt x="4953736" y="0"/>
                </a:lnTo>
                <a:lnTo>
                  <a:pt x="5004436" y="0"/>
                </a:lnTo>
                <a:lnTo>
                  <a:pt x="5055137" y="0"/>
                </a:lnTo>
                <a:lnTo>
                  <a:pt x="5105837" y="0"/>
                </a:lnTo>
                <a:lnTo>
                  <a:pt x="5156537" y="0"/>
                </a:lnTo>
                <a:lnTo>
                  <a:pt x="5207237" y="0"/>
                </a:lnTo>
                <a:lnTo>
                  <a:pt x="5257938" y="0"/>
                </a:lnTo>
                <a:lnTo>
                  <a:pt x="5308638" y="0"/>
                </a:lnTo>
                <a:lnTo>
                  <a:pt x="5359338" y="0"/>
                </a:lnTo>
                <a:lnTo>
                  <a:pt x="5410038" y="0"/>
                </a:lnTo>
                <a:lnTo>
                  <a:pt x="5460739" y="0"/>
                </a:lnTo>
                <a:lnTo>
                  <a:pt x="5511439" y="0"/>
                </a:lnTo>
                <a:lnTo>
                  <a:pt x="5562139" y="0"/>
                </a:lnTo>
                <a:lnTo>
                  <a:pt x="5612839" y="0"/>
                </a:lnTo>
                <a:lnTo>
                  <a:pt x="5663540" y="0"/>
                </a:lnTo>
                <a:lnTo>
                  <a:pt x="5714240" y="0"/>
                </a:lnTo>
                <a:lnTo>
                  <a:pt x="5764940" y="0"/>
                </a:lnTo>
                <a:lnTo>
                  <a:pt x="5815641" y="0"/>
                </a:lnTo>
                <a:lnTo>
                  <a:pt x="5866341" y="0"/>
                </a:lnTo>
                <a:lnTo>
                  <a:pt x="5917041" y="0"/>
                </a:lnTo>
                <a:lnTo>
                  <a:pt x="5967741" y="0"/>
                </a:lnTo>
                <a:lnTo>
                  <a:pt x="6018442" y="0"/>
                </a:lnTo>
                <a:lnTo>
                  <a:pt x="6069142" y="0"/>
                </a:lnTo>
                <a:lnTo>
                  <a:pt x="6119842" y="0"/>
                </a:lnTo>
                <a:lnTo>
                  <a:pt x="6170542" y="0"/>
                </a:lnTo>
                <a:lnTo>
                  <a:pt x="6221243" y="0"/>
                </a:lnTo>
                <a:lnTo>
                  <a:pt x="6271943" y="0"/>
                </a:lnTo>
                <a:lnTo>
                  <a:pt x="6322643" y="0"/>
                </a:lnTo>
                <a:lnTo>
                  <a:pt x="6373343" y="0"/>
                </a:lnTo>
                <a:lnTo>
                  <a:pt x="6424044" y="0"/>
                </a:lnTo>
                <a:lnTo>
                  <a:pt x="6474744" y="0"/>
                </a:lnTo>
                <a:lnTo>
                  <a:pt x="6525444" y="0"/>
                </a:lnTo>
                <a:lnTo>
                  <a:pt x="6576144" y="0"/>
                </a:lnTo>
                <a:lnTo>
                  <a:pt x="6626845" y="0"/>
                </a:lnTo>
                <a:lnTo>
                  <a:pt x="6677545" y="0"/>
                </a:lnTo>
                <a:lnTo>
                  <a:pt x="6728245" y="0"/>
                </a:lnTo>
                <a:lnTo>
                  <a:pt x="6778945" y="0"/>
                </a:lnTo>
                <a:lnTo>
                  <a:pt x="6829646" y="0"/>
                </a:lnTo>
                <a:lnTo>
                  <a:pt x="6880346" y="0"/>
                </a:lnTo>
                <a:lnTo>
                  <a:pt x="6931046" y="0"/>
                </a:lnTo>
                <a:lnTo>
                  <a:pt x="6981746" y="0"/>
                </a:lnTo>
                <a:lnTo>
                  <a:pt x="7032447" y="0"/>
                </a:lnTo>
                <a:lnTo>
                  <a:pt x="7083147" y="0"/>
                </a:lnTo>
                <a:lnTo>
                  <a:pt x="7133847" y="0"/>
                </a:lnTo>
                <a:lnTo>
                  <a:pt x="7184548" y="0"/>
                </a:lnTo>
                <a:lnTo>
                  <a:pt x="7235248" y="0"/>
                </a:lnTo>
                <a:lnTo>
                  <a:pt x="7285948" y="0"/>
                </a:lnTo>
                <a:lnTo>
                  <a:pt x="7336648" y="0"/>
                </a:lnTo>
                <a:lnTo>
                  <a:pt x="7387349" y="0"/>
                </a:lnTo>
                <a:lnTo>
                  <a:pt x="7438049" y="0"/>
                </a:lnTo>
                <a:lnTo>
                  <a:pt x="7488749" y="0"/>
                </a:lnTo>
                <a:lnTo>
                  <a:pt x="7539449" y="0"/>
                </a:lnTo>
                <a:lnTo>
                  <a:pt x="7590150" y="0"/>
                </a:lnTo>
                <a:lnTo>
                  <a:pt x="7640850" y="0"/>
                </a:lnTo>
                <a:lnTo>
                  <a:pt x="7691550" y="0"/>
                </a:lnTo>
                <a:lnTo>
                  <a:pt x="7742250" y="0"/>
                </a:lnTo>
                <a:lnTo>
                  <a:pt x="7792951" y="0"/>
                </a:lnTo>
                <a:lnTo>
                  <a:pt x="7843651" y="0"/>
                </a:lnTo>
                <a:lnTo>
                  <a:pt x="7894351" y="0"/>
                </a:lnTo>
                <a:lnTo>
                  <a:pt x="7945052" y="0"/>
                </a:lnTo>
                <a:lnTo>
                  <a:pt x="7995752" y="0"/>
                </a:lnTo>
                <a:lnTo>
                  <a:pt x="8046452" y="0"/>
                </a:lnTo>
                <a:lnTo>
                  <a:pt x="8097152" y="0"/>
                </a:lnTo>
                <a:lnTo>
                  <a:pt x="8147853" y="0"/>
                </a:lnTo>
                <a:lnTo>
                  <a:pt x="8198553" y="0"/>
                </a:lnTo>
                <a:lnTo>
                  <a:pt x="8249253" y="0"/>
                </a:lnTo>
                <a:lnTo>
                  <a:pt x="8299953" y="0"/>
                </a:lnTo>
                <a:lnTo>
                  <a:pt x="8350654" y="0"/>
                </a:lnTo>
                <a:lnTo>
                  <a:pt x="8401354" y="0"/>
                </a:lnTo>
                <a:lnTo>
                  <a:pt x="8452054" y="0"/>
                </a:lnTo>
                <a:lnTo>
                  <a:pt x="8502755" y="0"/>
                </a:lnTo>
                <a:lnTo>
                  <a:pt x="8553455" y="0"/>
                </a:lnTo>
                <a:lnTo>
                  <a:pt x="8604155" y="0"/>
                </a:lnTo>
                <a:lnTo>
                  <a:pt x="8654855" y="0"/>
                </a:lnTo>
                <a:lnTo>
                  <a:pt x="8705556" y="0"/>
                </a:lnTo>
                <a:lnTo>
                  <a:pt x="8756256" y="0"/>
                </a:lnTo>
                <a:lnTo>
                  <a:pt x="8806956" y="0"/>
                </a:lnTo>
                <a:lnTo>
                  <a:pt x="8857656" y="0"/>
                </a:lnTo>
                <a:lnTo>
                  <a:pt x="8908357" y="0"/>
                </a:lnTo>
                <a:lnTo>
                  <a:pt x="8959057" y="0"/>
                </a:lnTo>
                <a:lnTo>
                  <a:pt x="9018291" y="2345"/>
                </a:lnTo>
                <a:lnTo>
                  <a:pt x="9075467" y="9204"/>
                </a:lnTo>
                <a:lnTo>
                  <a:pt x="9130188" y="20308"/>
                </a:lnTo>
                <a:lnTo>
                  <a:pt x="9182057" y="35391"/>
                </a:lnTo>
                <a:lnTo>
                  <a:pt x="9230677" y="54186"/>
                </a:lnTo>
                <a:lnTo>
                  <a:pt x="9275650" y="76426"/>
                </a:lnTo>
                <a:lnTo>
                  <a:pt x="9316579" y="101842"/>
                </a:lnTo>
                <a:lnTo>
                  <a:pt x="9353067" y="130169"/>
                </a:lnTo>
                <a:lnTo>
                  <a:pt x="9384716" y="161139"/>
                </a:lnTo>
                <a:lnTo>
                  <a:pt x="9411130" y="194484"/>
                </a:lnTo>
                <a:lnTo>
                  <a:pt x="9431910" y="229938"/>
                </a:lnTo>
                <a:lnTo>
                  <a:pt x="9446660" y="267234"/>
                </a:lnTo>
                <a:lnTo>
                  <a:pt x="10311321" y="1950918"/>
                </a:lnTo>
                <a:lnTo>
                  <a:pt x="9446660" y="3709066"/>
                </a:lnTo>
                <a:lnTo>
                  <a:pt x="9431910" y="3746362"/>
                </a:lnTo>
                <a:lnTo>
                  <a:pt x="9411130" y="3781816"/>
                </a:lnTo>
                <a:lnTo>
                  <a:pt x="9384716" y="3815162"/>
                </a:lnTo>
                <a:lnTo>
                  <a:pt x="9353067" y="3846132"/>
                </a:lnTo>
                <a:lnTo>
                  <a:pt x="9316579" y="3874458"/>
                </a:lnTo>
                <a:lnTo>
                  <a:pt x="9275650" y="3899875"/>
                </a:lnTo>
                <a:lnTo>
                  <a:pt x="9230677" y="3922114"/>
                </a:lnTo>
                <a:lnTo>
                  <a:pt x="9182057" y="3940909"/>
                </a:lnTo>
                <a:lnTo>
                  <a:pt x="9130188" y="3955992"/>
                </a:lnTo>
                <a:lnTo>
                  <a:pt x="9075467" y="3967097"/>
                </a:lnTo>
                <a:lnTo>
                  <a:pt x="9018291" y="3973955"/>
                </a:lnTo>
                <a:lnTo>
                  <a:pt x="8959057" y="3976301"/>
                </a:lnTo>
                <a:lnTo>
                  <a:pt x="458805" y="3976301"/>
                </a:lnTo>
                <a:lnTo>
                  <a:pt x="401328" y="3974049"/>
                </a:lnTo>
                <a:lnTo>
                  <a:pt x="346839" y="3967462"/>
                </a:lnTo>
                <a:lnTo>
                  <a:pt x="295540" y="3956789"/>
                </a:lnTo>
                <a:lnTo>
                  <a:pt x="247636" y="3942283"/>
                </a:lnTo>
                <a:lnTo>
                  <a:pt x="203330" y="3924194"/>
                </a:lnTo>
                <a:lnTo>
                  <a:pt x="162824" y="3902774"/>
                </a:lnTo>
                <a:lnTo>
                  <a:pt x="126322" y="3878273"/>
                </a:lnTo>
                <a:lnTo>
                  <a:pt x="94028" y="3850944"/>
                </a:lnTo>
                <a:lnTo>
                  <a:pt x="66144" y="3821036"/>
                </a:lnTo>
                <a:lnTo>
                  <a:pt x="42874" y="3788801"/>
                </a:lnTo>
                <a:lnTo>
                  <a:pt x="24421" y="3754491"/>
                </a:lnTo>
                <a:lnTo>
                  <a:pt x="10989" y="3718355"/>
                </a:lnTo>
                <a:lnTo>
                  <a:pt x="2781" y="3680647"/>
                </a:lnTo>
                <a:lnTo>
                  <a:pt x="0" y="3641615"/>
                </a:lnTo>
                <a:lnTo>
                  <a:pt x="0" y="317351"/>
                </a:lnTo>
                <a:lnTo>
                  <a:pt x="2075" y="275660"/>
                </a:lnTo>
                <a:lnTo>
                  <a:pt x="8382" y="236047"/>
                </a:lnTo>
                <a:lnTo>
                  <a:pt x="19036" y="198730"/>
                </a:lnTo>
                <a:lnTo>
                  <a:pt x="53863" y="131859"/>
                </a:lnTo>
                <a:lnTo>
                  <a:pt x="107500" y="76799"/>
                </a:lnTo>
                <a:lnTo>
                  <a:pt x="141668" y="54245"/>
                </a:lnTo>
                <a:lnTo>
                  <a:pt x="180891" y="35301"/>
                </a:lnTo>
                <a:lnTo>
                  <a:pt x="225290" y="20186"/>
                </a:lnTo>
                <a:lnTo>
                  <a:pt x="274981" y="9118"/>
                </a:lnTo>
                <a:lnTo>
                  <a:pt x="330082" y="2317"/>
                </a:lnTo>
                <a:lnTo>
                  <a:pt x="390712" y="1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3765" y="1170452"/>
            <a:ext cx="8284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921928"/>
                </a:solidFill>
              </a:rPr>
              <a:t>TACTICAL</a:t>
            </a:r>
            <a:r>
              <a:rPr sz="1800" spc="-30" dirty="0">
                <a:solidFill>
                  <a:srgbClr val="921928"/>
                </a:solidFill>
              </a:rPr>
              <a:t> </a:t>
            </a:r>
            <a:r>
              <a:rPr sz="1800" spc="-25" dirty="0">
                <a:solidFill>
                  <a:srgbClr val="921928"/>
                </a:solidFill>
              </a:rPr>
              <a:t>COMBAT</a:t>
            </a:r>
            <a:r>
              <a:rPr sz="1800" dirty="0">
                <a:solidFill>
                  <a:srgbClr val="921928"/>
                </a:solidFill>
              </a:rPr>
              <a:t> </a:t>
            </a:r>
            <a:r>
              <a:rPr sz="1800" spc="-20" dirty="0">
                <a:solidFill>
                  <a:srgbClr val="921928"/>
                </a:solidFill>
              </a:rPr>
              <a:t>CASUALTY</a:t>
            </a:r>
            <a:r>
              <a:rPr sz="1800" spc="-25" dirty="0">
                <a:solidFill>
                  <a:srgbClr val="921928"/>
                </a:solidFill>
              </a:rPr>
              <a:t> </a:t>
            </a:r>
            <a:r>
              <a:rPr sz="1800" dirty="0">
                <a:solidFill>
                  <a:srgbClr val="921928"/>
                </a:solidFill>
              </a:rPr>
              <a:t>CARE</a:t>
            </a:r>
            <a:r>
              <a:rPr sz="1800" spc="5" dirty="0">
                <a:solidFill>
                  <a:srgbClr val="921928"/>
                </a:solidFill>
              </a:rPr>
              <a:t> </a:t>
            </a:r>
            <a:r>
              <a:rPr sz="1800" spc="-5" dirty="0">
                <a:solidFill>
                  <a:srgbClr val="921928"/>
                </a:solidFill>
              </a:rPr>
              <a:t>ROLE-BASED</a:t>
            </a:r>
            <a:r>
              <a:rPr sz="1800" spc="10" dirty="0">
                <a:solidFill>
                  <a:srgbClr val="921928"/>
                </a:solidFill>
              </a:rPr>
              <a:t> </a:t>
            </a:r>
            <a:r>
              <a:rPr sz="1800" spc="-5" dirty="0">
                <a:solidFill>
                  <a:srgbClr val="921928"/>
                </a:solidFill>
              </a:rPr>
              <a:t>TRAINING</a:t>
            </a:r>
            <a:r>
              <a:rPr sz="1800" dirty="0">
                <a:solidFill>
                  <a:srgbClr val="921928"/>
                </a:solidFill>
              </a:rPr>
              <a:t> </a:t>
            </a:r>
            <a:r>
              <a:rPr sz="1800" spc="-5" dirty="0">
                <a:solidFill>
                  <a:srgbClr val="921928"/>
                </a:solidFill>
              </a:rPr>
              <a:t>SPECTRUM</a:t>
            </a:r>
            <a:endParaRPr sz="1800"/>
          </a:p>
        </p:txBody>
      </p:sp>
      <p:grpSp>
        <p:nvGrpSpPr>
          <p:cNvPr id="5" name="object 5"/>
          <p:cNvGrpSpPr/>
          <p:nvPr/>
        </p:nvGrpSpPr>
        <p:grpSpPr>
          <a:xfrm>
            <a:off x="941219" y="5937160"/>
            <a:ext cx="10106660" cy="454659"/>
            <a:chOff x="941219" y="5937160"/>
            <a:chExt cx="10106660" cy="454659"/>
          </a:xfrm>
        </p:grpSpPr>
        <p:sp>
          <p:nvSpPr>
            <p:cNvPr id="6" name="object 6"/>
            <p:cNvSpPr/>
            <p:nvPr/>
          </p:nvSpPr>
          <p:spPr>
            <a:xfrm>
              <a:off x="982494" y="5978435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91" y="185789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2494" y="5978435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90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62113" y="5105674"/>
            <a:ext cx="5922010" cy="1211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 JOINT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48661" y="1514079"/>
            <a:ext cx="2580005" cy="437515"/>
          </a:xfrm>
          <a:custGeom>
            <a:avLst/>
            <a:gdLst/>
            <a:ahLst/>
            <a:cxnLst/>
            <a:rect l="l" t="t" r="r" b="b"/>
            <a:pathLst>
              <a:path w="2580004" h="437514">
                <a:moveTo>
                  <a:pt x="2579485" y="0"/>
                </a:moveTo>
                <a:lnTo>
                  <a:pt x="0" y="0"/>
                </a:lnTo>
                <a:lnTo>
                  <a:pt x="0" y="437068"/>
                </a:lnTo>
                <a:lnTo>
                  <a:pt x="2579485" y="437068"/>
                </a:lnTo>
                <a:lnTo>
                  <a:pt x="25794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01096" y="1523337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508911" y="1942682"/>
            <a:ext cx="2519680" cy="617855"/>
            <a:chOff x="2508911" y="1942682"/>
            <a:chExt cx="2519680" cy="617855"/>
          </a:xfrm>
        </p:grpSpPr>
        <p:sp>
          <p:nvSpPr>
            <p:cNvPr id="12" name="object 12"/>
            <p:cNvSpPr/>
            <p:nvPr/>
          </p:nvSpPr>
          <p:spPr>
            <a:xfrm>
              <a:off x="2521611" y="2219692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82706" y="1942682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61"/>
                  </a:lnTo>
                  <a:lnTo>
                    <a:pt x="1771656" y="61736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983249" y="1957880"/>
            <a:ext cx="15748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109158" y="1928324"/>
            <a:ext cx="7052309" cy="3497579"/>
            <a:chOff x="2109158" y="1928324"/>
            <a:chExt cx="7052309" cy="3497579"/>
          </a:xfrm>
        </p:grpSpPr>
        <p:sp>
          <p:nvSpPr>
            <p:cNvPr id="16" name="object 16"/>
            <p:cNvSpPr/>
            <p:nvPr/>
          </p:nvSpPr>
          <p:spPr>
            <a:xfrm>
              <a:off x="7680660" y="5169498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5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35109" y="2584301"/>
              <a:ext cx="1525949" cy="2334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9023" y="2584301"/>
              <a:ext cx="1547097" cy="23672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9158" y="2584302"/>
              <a:ext cx="1547096" cy="236724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224278" y="2203095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85508" y="1928324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439"/>
                  </a:lnTo>
                  <a:lnTo>
                    <a:pt x="1634933" y="59143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778969" y="1943522"/>
            <a:ext cx="1448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59709" y="2561982"/>
            <a:ext cx="1933028" cy="29577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8356" y="4502791"/>
            <a:ext cx="4317365" cy="114046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MALLEABLE</a:t>
            </a: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SPLINTING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80"/>
              </a:spcBef>
            </a:pPr>
            <a:r>
              <a:rPr sz="2000" dirty="0">
                <a:latin typeface="Arial MT"/>
                <a:cs typeface="Arial MT"/>
              </a:rPr>
              <a:t>Semi-rigid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material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immobilize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injured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limb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92283" y="4502791"/>
            <a:ext cx="4191000" cy="114046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RIGID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SPLINTING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980"/>
              </a:spcBef>
            </a:pPr>
            <a:r>
              <a:rPr sz="2000" dirty="0">
                <a:latin typeface="Arial MT"/>
                <a:cs typeface="Arial MT"/>
              </a:rPr>
              <a:t>Rigid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splinting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material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that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stabilizes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limb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-5" dirty="0">
                <a:latin typeface="Arial MT"/>
                <a:cs typeface="Arial MT"/>
              </a:rPr>
              <a:t>protects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injury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8208" y="1842721"/>
            <a:ext cx="3414006" cy="245745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46123" y="794790"/>
            <a:ext cx="17418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</a:t>
            </a:r>
            <a:r>
              <a:rPr spc="-5" dirty="0"/>
              <a:t>LI</a:t>
            </a:r>
            <a:r>
              <a:rPr dirty="0"/>
              <a:t>N</a:t>
            </a:r>
            <a:r>
              <a:rPr spc="-5" dirty="0"/>
              <a:t>T</a:t>
            </a:r>
            <a:r>
              <a:rPr dirty="0"/>
              <a:t>S</a:t>
            </a:r>
          </a:p>
        </p:txBody>
      </p:sp>
      <p:sp>
        <p:nvSpPr>
          <p:cNvPr id="6" name="object 6"/>
          <p:cNvSpPr/>
          <p:nvPr/>
        </p:nvSpPr>
        <p:spPr>
          <a:xfrm>
            <a:off x="4912466" y="707889"/>
            <a:ext cx="843280" cy="843280"/>
          </a:xfrm>
          <a:custGeom>
            <a:avLst/>
            <a:gdLst/>
            <a:ahLst/>
            <a:cxnLst/>
            <a:rect l="l" t="t" r="r" b="b"/>
            <a:pathLst>
              <a:path w="843279" h="843280">
                <a:moveTo>
                  <a:pt x="421533" y="0"/>
                </a:moveTo>
                <a:lnTo>
                  <a:pt x="375373" y="2519"/>
                </a:lnTo>
                <a:lnTo>
                  <a:pt x="329660" y="10078"/>
                </a:lnTo>
                <a:lnTo>
                  <a:pt x="284843" y="22677"/>
                </a:lnTo>
                <a:lnTo>
                  <a:pt x="241367" y="40314"/>
                </a:lnTo>
                <a:lnTo>
                  <a:pt x="199680" y="62991"/>
                </a:lnTo>
                <a:lnTo>
                  <a:pt x="160230" y="90708"/>
                </a:lnTo>
                <a:lnTo>
                  <a:pt x="123464" y="123464"/>
                </a:lnTo>
                <a:lnTo>
                  <a:pt x="90708" y="160230"/>
                </a:lnTo>
                <a:lnTo>
                  <a:pt x="62991" y="199680"/>
                </a:lnTo>
                <a:lnTo>
                  <a:pt x="40314" y="241367"/>
                </a:lnTo>
                <a:lnTo>
                  <a:pt x="22677" y="284842"/>
                </a:lnTo>
                <a:lnTo>
                  <a:pt x="10078" y="329660"/>
                </a:lnTo>
                <a:lnTo>
                  <a:pt x="2519" y="375372"/>
                </a:lnTo>
                <a:lnTo>
                  <a:pt x="0" y="421532"/>
                </a:lnTo>
                <a:lnTo>
                  <a:pt x="2519" y="467692"/>
                </a:lnTo>
                <a:lnTo>
                  <a:pt x="10078" y="513404"/>
                </a:lnTo>
                <a:lnTo>
                  <a:pt x="22677" y="558222"/>
                </a:lnTo>
                <a:lnTo>
                  <a:pt x="40314" y="601698"/>
                </a:lnTo>
                <a:lnTo>
                  <a:pt x="62991" y="643384"/>
                </a:lnTo>
                <a:lnTo>
                  <a:pt x="90708" y="682835"/>
                </a:lnTo>
                <a:lnTo>
                  <a:pt x="123464" y="719602"/>
                </a:lnTo>
                <a:lnTo>
                  <a:pt x="160230" y="752357"/>
                </a:lnTo>
                <a:lnTo>
                  <a:pt x="199680" y="780074"/>
                </a:lnTo>
                <a:lnTo>
                  <a:pt x="241367" y="802751"/>
                </a:lnTo>
                <a:lnTo>
                  <a:pt x="284843" y="820388"/>
                </a:lnTo>
                <a:lnTo>
                  <a:pt x="329660" y="832987"/>
                </a:lnTo>
                <a:lnTo>
                  <a:pt x="375373" y="840546"/>
                </a:lnTo>
                <a:lnTo>
                  <a:pt x="421533" y="843066"/>
                </a:lnTo>
                <a:lnTo>
                  <a:pt x="467692" y="840546"/>
                </a:lnTo>
                <a:lnTo>
                  <a:pt x="513405" y="832987"/>
                </a:lnTo>
                <a:lnTo>
                  <a:pt x="558222" y="820388"/>
                </a:lnTo>
                <a:lnTo>
                  <a:pt x="601698" y="802751"/>
                </a:lnTo>
                <a:lnTo>
                  <a:pt x="643385" y="780074"/>
                </a:lnTo>
                <a:lnTo>
                  <a:pt x="682835" y="752357"/>
                </a:lnTo>
                <a:lnTo>
                  <a:pt x="719602" y="719602"/>
                </a:lnTo>
                <a:lnTo>
                  <a:pt x="752357" y="682835"/>
                </a:lnTo>
                <a:lnTo>
                  <a:pt x="780074" y="643384"/>
                </a:lnTo>
                <a:lnTo>
                  <a:pt x="802751" y="601698"/>
                </a:lnTo>
                <a:lnTo>
                  <a:pt x="820388" y="558222"/>
                </a:lnTo>
                <a:lnTo>
                  <a:pt x="832987" y="513404"/>
                </a:lnTo>
                <a:lnTo>
                  <a:pt x="840546" y="467692"/>
                </a:lnTo>
                <a:lnTo>
                  <a:pt x="843066" y="421532"/>
                </a:lnTo>
                <a:lnTo>
                  <a:pt x="840546" y="375372"/>
                </a:lnTo>
                <a:lnTo>
                  <a:pt x="832987" y="329660"/>
                </a:lnTo>
                <a:lnTo>
                  <a:pt x="820388" y="284842"/>
                </a:lnTo>
                <a:lnTo>
                  <a:pt x="802751" y="241367"/>
                </a:lnTo>
                <a:lnTo>
                  <a:pt x="780074" y="199680"/>
                </a:lnTo>
                <a:lnTo>
                  <a:pt x="752357" y="160230"/>
                </a:lnTo>
                <a:lnTo>
                  <a:pt x="719602" y="123464"/>
                </a:lnTo>
                <a:lnTo>
                  <a:pt x="682835" y="90708"/>
                </a:lnTo>
                <a:lnTo>
                  <a:pt x="643385" y="62991"/>
                </a:lnTo>
                <a:lnTo>
                  <a:pt x="601698" y="40314"/>
                </a:lnTo>
                <a:lnTo>
                  <a:pt x="558222" y="22677"/>
                </a:lnTo>
                <a:lnTo>
                  <a:pt x="513405" y="10078"/>
                </a:lnTo>
                <a:lnTo>
                  <a:pt x="467692" y="2519"/>
                </a:lnTo>
                <a:lnTo>
                  <a:pt x="421533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137868" y="807060"/>
            <a:ext cx="3924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4000">
              <a:latin typeface="Arial Black"/>
              <a:cs typeface="Arial Black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32703" y="2141034"/>
            <a:ext cx="5052302" cy="222110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5737" y="795063"/>
            <a:ext cx="6400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D</a:t>
            </a:r>
            <a:r>
              <a:rPr sz="3600" spc="-5" dirty="0"/>
              <a:t>O</a:t>
            </a:r>
            <a:r>
              <a:rPr sz="3600" dirty="0"/>
              <a:t>CUMEN</a:t>
            </a:r>
            <a:r>
              <a:rPr sz="3600" spc="-270" dirty="0"/>
              <a:t>TA</a:t>
            </a:r>
            <a:r>
              <a:rPr sz="3600" spc="-5" dirty="0"/>
              <a:t>TIO</a:t>
            </a:r>
            <a:r>
              <a:rPr sz="3600" dirty="0"/>
              <a:t>N</a:t>
            </a:r>
            <a:r>
              <a:rPr sz="3600" spc="-5" dirty="0"/>
              <a:t>/</a:t>
            </a:r>
            <a:r>
              <a:rPr sz="3600" dirty="0"/>
              <a:t>MEDE</a:t>
            </a:r>
            <a:r>
              <a:rPr sz="3600" spc="-270" dirty="0"/>
              <a:t>V</a:t>
            </a:r>
            <a:r>
              <a:rPr sz="3600" dirty="0"/>
              <a:t>AC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838200" y="1735065"/>
            <a:ext cx="4319905" cy="3169285"/>
            <a:chOff x="838200" y="1735065"/>
            <a:chExt cx="4319905" cy="3169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200" y="1735065"/>
              <a:ext cx="2198554" cy="31690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6952" y="1760484"/>
              <a:ext cx="2180921" cy="314359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21640" y="4913332"/>
            <a:ext cx="4910455" cy="156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40"/>
              </a:lnSpc>
              <a:spcBef>
                <a:spcPts val="100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DD</a:t>
            </a:r>
            <a:r>
              <a:rPr sz="24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Form</a:t>
            </a:r>
            <a:r>
              <a:rPr sz="24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1380</a:t>
            </a:r>
            <a:r>
              <a:rPr sz="24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TCCC</a:t>
            </a:r>
            <a:r>
              <a:rPr sz="24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CARD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300"/>
              </a:lnSpc>
              <a:spcBef>
                <a:spcPts val="114"/>
              </a:spcBef>
            </a:pPr>
            <a:r>
              <a:rPr sz="2000" b="1" spc="-5" dirty="0">
                <a:latin typeface="Arial"/>
                <a:cs typeface="Arial"/>
              </a:rPr>
              <a:t>DoD-approved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standard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documenting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ALL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assessment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treatment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provided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casualties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before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evacuation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handoff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other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medical</a:t>
            </a:r>
            <a:r>
              <a:rPr sz="2000" b="1" dirty="0">
                <a:latin typeface="Arial"/>
                <a:cs typeface="Arial"/>
              </a:rPr>
              <a:t> personnel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42755" y="1734543"/>
            <a:ext cx="4139445" cy="314788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422390" y="4913332"/>
            <a:ext cx="5207635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40"/>
              </a:lnSpc>
              <a:spcBef>
                <a:spcPts val="100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9-LINE 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MEDEVAC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(ARMY</a:t>
            </a:r>
            <a:r>
              <a:rPr sz="2400" b="1" spc="-5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Example)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300"/>
              </a:lnSpc>
              <a:spcBef>
                <a:spcPts val="114"/>
              </a:spcBef>
            </a:pPr>
            <a:r>
              <a:rPr sz="2000" dirty="0">
                <a:latin typeface="Arial MT"/>
                <a:cs typeface="Arial MT"/>
              </a:rPr>
              <a:t>Call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procedure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that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divided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nine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lines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information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 evacuation</a:t>
            </a:r>
            <a:r>
              <a:rPr sz="2000" dirty="0">
                <a:latin typeface="Arial MT"/>
                <a:cs typeface="Arial MT"/>
              </a:rPr>
              <a:t> crews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526339" y="1462109"/>
            <a:ext cx="81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solidFill>
                  <a:srgbClr val="2E3334"/>
                </a:solidFill>
                <a:latin typeface="Arial"/>
                <a:cs typeface="Arial"/>
              </a:rPr>
              <a:t>FRONT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65092" y="1462109"/>
            <a:ext cx="648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solidFill>
                  <a:srgbClr val="2E3334"/>
                </a:solidFill>
                <a:latin typeface="Arial"/>
                <a:cs typeface="Arial"/>
              </a:rPr>
              <a:t>BACK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9244" y="795063"/>
            <a:ext cx="7054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MAINTENANCE</a:t>
            </a:r>
            <a:r>
              <a:rPr sz="3600" spc="-150" dirty="0"/>
              <a:t> </a:t>
            </a:r>
            <a:r>
              <a:rPr sz="3600" dirty="0"/>
              <a:t>AND</a:t>
            </a:r>
            <a:r>
              <a:rPr sz="3600" spc="-15" dirty="0"/>
              <a:t> </a:t>
            </a:r>
            <a:r>
              <a:rPr sz="3600" spc="-45" dirty="0"/>
              <a:t>RESUPPLY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884936" y="1798374"/>
            <a:ext cx="6986905" cy="414020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3600" b="1" dirty="0">
                <a:solidFill>
                  <a:srgbClr val="921928"/>
                </a:solidFill>
                <a:latin typeface="Arial"/>
                <a:cs typeface="Arial"/>
              </a:rPr>
              <a:t>REMEMBER: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  <a:spcBef>
                <a:spcPts val="425"/>
              </a:spcBef>
            </a:pPr>
            <a:r>
              <a:rPr sz="2400" b="1" spc="-5" dirty="0">
                <a:latin typeface="Arial"/>
                <a:cs typeface="Arial"/>
              </a:rPr>
              <a:t>Regularly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inspect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your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b="1" spc="-30" dirty="0">
                <a:latin typeface="Arial"/>
                <a:cs typeface="Arial"/>
              </a:rPr>
              <a:t>JFAK,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CLS bag,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CMC</a:t>
            </a:r>
            <a:r>
              <a:rPr sz="2400" b="1" spc="-5" dirty="0">
                <a:latin typeface="Arial"/>
                <a:cs typeface="Arial"/>
              </a:rPr>
              <a:t> bag,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sz="2400" dirty="0">
                <a:latin typeface="Arial MT"/>
                <a:cs typeface="Arial MT"/>
              </a:rPr>
              <a:t>and </a:t>
            </a:r>
            <a:r>
              <a:rPr sz="2400" spc="-5" dirty="0">
                <a:latin typeface="Arial MT"/>
                <a:cs typeface="Arial MT"/>
              </a:rPr>
              <a:t>other Service-specific</a:t>
            </a:r>
            <a:r>
              <a:rPr sz="2400" dirty="0">
                <a:latin typeface="Arial MT"/>
                <a:cs typeface="Arial MT"/>
              </a:rPr>
              <a:t> medical </a:t>
            </a:r>
            <a:r>
              <a:rPr sz="2400" spc="-5" dirty="0">
                <a:latin typeface="Arial MT"/>
                <a:cs typeface="Arial MT"/>
              </a:rPr>
              <a:t>kits</a:t>
            </a:r>
            <a:endParaRPr sz="2400">
              <a:latin typeface="Arial MT"/>
              <a:cs typeface="Arial MT"/>
            </a:endParaRPr>
          </a:p>
          <a:p>
            <a:pPr marL="798830" marR="4697730" algn="just">
              <a:lnSpc>
                <a:spcPct val="141500"/>
              </a:lnSpc>
              <a:spcBef>
                <a:spcPts val="145"/>
              </a:spcBef>
            </a:pPr>
            <a:r>
              <a:rPr sz="2800" b="1" dirty="0">
                <a:solidFill>
                  <a:srgbClr val="921928"/>
                </a:solidFill>
                <a:latin typeface="Arial"/>
                <a:cs typeface="Arial"/>
              </a:rPr>
              <a:t>BE</a:t>
            </a:r>
            <a:r>
              <a:rPr sz="2800" b="1" spc="-5" dirty="0">
                <a:solidFill>
                  <a:srgbClr val="921928"/>
                </a:solidFill>
                <a:latin typeface="Arial"/>
                <a:cs typeface="Arial"/>
              </a:rPr>
              <a:t>FO</a:t>
            </a:r>
            <a:r>
              <a:rPr sz="2800" b="1" dirty="0">
                <a:solidFill>
                  <a:srgbClr val="921928"/>
                </a:solidFill>
                <a:latin typeface="Arial"/>
                <a:cs typeface="Arial"/>
              </a:rPr>
              <a:t>RE  DURING </a:t>
            </a:r>
            <a:r>
              <a:rPr sz="2800" b="1" spc="-77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921928"/>
                </a:solidFill>
                <a:latin typeface="Arial"/>
                <a:cs typeface="Arial"/>
              </a:rPr>
              <a:t>AFTER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ALL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training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events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missions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8525" y="3484181"/>
            <a:ext cx="621485" cy="11873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8524" y="4723269"/>
            <a:ext cx="621485" cy="59367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15812" y="1446910"/>
            <a:ext cx="3816350" cy="4881245"/>
            <a:chOff x="415812" y="1446910"/>
            <a:chExt cx="3816350" cy="488124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9782" y="1459995"/>
              <a:ext cx="1119371" cy="11193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8550" y="1446910"/>
              <a:ext cx="1506109" cy="7072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557" y="3076957"/>
              <a:ext cx="3556417" cy="32506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29614" y="2627901"/>
              <a:ext cx="330200" cy="551815"/>
            </a:xfrm>
            <a:custGeom>
              <a:avLst/>
              <a:gdLst/>
              <a:ahLst/>
              <a:cxnLst/>
              <a:rect l="l" t="t" r="r" b="b"/>
              <a:pathLst>
                <a:path w="330200" h="551814">
                  <a:moveTo>
                    <a:pt x="330168" y="386163"/>
                  </a:moveTo>
                  <a:lnTo>
                    <a:pt x="0" y="386163"/>
                  </a:lnTo>
                  <a:lnTo>
                    <a:pt x="165084" y="551247"/>
                  </a:lnTo>
                  <a:lnTo>
                    <a:pt x="330168" y="386163"/>
                  </a:lnTo>
                  <a:close/>
                </a:path>
                <a:path w="330200" h="551814">
                  <a:moveTo>
                    <a:pt x="207324" y="0"/>
                  </a:moveTo>
                  <a:lnTo>
                    <a:pt x="122844" y="0"/>
                  </a:lnTo>
                  <a:lnTo>
                    <a:pt x="122844" y="386163"/>
                  </a:lnTo>
                  <a:lnTo>
                    <a:pt x="207324" y="386163"/>
                  </a:lnTo>
                  <a:lnTo>
                    <a:pt x="207324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13973" y="1918079"/>
              <a:ext cx="968897" cy="73579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32153" y="2555963"/>
              <a:ext cx="1549400" cy="517525"/>
            </a:xfrm>
            <a:custGeom>
              <a:avLst/>
              <a:gdLst/>
              <a:ahLst/>
              <a:cxnLst/>
              <a:rect l="l" t="t" r="r" b="b"/>
              <a:pathLst>
                <a:path w="1549400" h="517525">
                  <a:moveTo>
                    <a:pt x="383324" y="291515"/>
                  </a:moveTo>
                  <a:lnTo>
                    <a:pt x="276936" y="352945"/>
                  </a:lnTo>
                  <a:lnTo>
                    <a:pt x="73164" y="0"/>
                  </a:lnTo>
                  <a:lnTo>
                    <a:pt x="0" y="42240"/>
                  </a:lnTo>
                  <a:lnTo>
                    <a:pt x="203771" y="395185"/>
                  </a:lnTo>
                  <a:lnTo>
                    <a:pt x="97383" y="456603"/>
                  </a:lnTo>
                  <a:lnTo>
                    <a:pt x="322897" y="517029"/>
                  </a:lnTo>
                  <a:lnTo>
                    <a:pt x="383324" y="291515"/>
                  </a:lnTo>
                  <a:close/>
                </a:path>
                <a:path w="1549400" h="517525">
                  <a:moveTo>
                    <a:pt x="1548917" y="42240"/>
                  </a:moveTo>
                  <a:lnTo>
                    <a:pt x="1475752" y="0"/>
                  </a:lnTo>
                  <a:lnTo>
                    <a:pt x="1281633" y="336207"/>
                  </a:lnTo>
                  <a:lnTo>
                    <a:pt x="1175258" y="274789"/>
                  </a:lnTo>
                  <a:lnTo>
                    <a:pt x="1235671" y="500303"/>
                  </a:lnTo>
                  <a:lnTo>
                    <a:pt x="1461185" y="439877"/>
                  </a:lnTo>
                  <a:lnTo>
                    <a:pt x="1354797" y="378447"/>
                  </a:lnTo>
                  <a:lnTo>
                    <a:pt x="1548917" y="4224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812" y="1714321"/>
              <a:ext cx="1250713" cy="125071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75220" y="1949503"/>
              <a:ext cx="1024705" cy="1024705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822" y="979275"/>
            <a:ext cx="10896600" cy="572593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406400">
              <a:lnSpc>
                <a:spcPts val="3790"/>
              </a:lnSpc>
              <a:spcBef>
                <a:spcPts val="665"/>
              </a:spcBef>
            </a:pPr>
            <a:r>
              <a:rPr sz="3600" spc="-90" dirty="0">
                <a:solidFill>
                  <a:srgbClr val="F2F2F2"/>
                </a:solidFill>
              </a:rPr>
              <a:t>CAT</a:t>
            </a:r>
            <a:r>
              <a:rPr sz="3600" spc="-20" dirty="0">
                <a:solidFill>
                  <a:srgbClr val="F2F2F2"/>
                </a:solidFill>
              </a:rPr>
              <a:t> </a:t>
            </a:r>
            <a:r>
              <a:rPr sz="3600" dirty="0">
                <a:solidFill>
                  <a:srgbClr val="F2F2F2"/>
                </a:solidFill>
              </a:rPr>
              <a:t>QUICK</a:t>
            </a:r>
            <a:r>
              <a:rPr sz="3600" spc="-20" dirty="0">
                <a:solidFill>
                  <a:srgbClr val="F2F2F2"/>
                </a:solidFill>
              </a:rPr>
              <a:t> </a:t>
            </a:r>
            <a:r>
              <a:rPr sz="3600" dirty="0">
                <a:solidFill>
                  <a:srgbClr val="F2F2F2"/>
                </a:solidFill>
              </a:rPr>
              <a:t>LAUNCH </a:t>
            </a:r>
            <a:r>
              <a:rPr sz="3600" spc="5" dirty="0">
                <a:solidFill>
                  <a:srgbClr val="F2F2F2"/>
                </a:solidFill>
              </a:rPr>
              <a:t> </a:t>
            </a:r>
            <a:r>
              <a:rPr sz="3600" spc="-25" dirty="0">
                <a:solidFill>
                  <a:srgbClr val="F2F2F2"/>
                </a:solidFill>
              </a:rPr>
              <a:t>CONFIGURATION</a:t>
            </a:r>
            <a:r>
              <a:rPr sz="3600" spc="-60" dirty="0">
                <a:solidFill>
                  <a:srgbClr val="F2F2F2"/>
                </a:solidFill>
              </a:rPr>
              <a:t> </a:t>
            </a:r>
            <a:r>
              <a:rPr sz="3600" spc="-5" dirty="0">
                <a:solidFill>
                  <a:srgbClr val="F2F2F2"/>
                </a:solidFill>
              </a:rPr>
              <a:t>VIDEO</a:t>
            </a:r>
            <a:endParaRPr sz="3600" dirty="0"/>
          </a:p>
        </p:txBody>
      </p:sp>
      <p:grpSp>
        <p:nvGrpSpPr>
          <p:cNvPr id="3" name="object 3"/>
          <p:cNvGrpSpPr/>
          <p:nvPr/>
        </p:nvGrpSpPr>
        <p:grpSpPr>
          <a:xfrm>
            <a:off x="2935884" y="2250349"/>
            <a:ext cx="6320790" cy="3580765"/>
            <a:chOff x="2935884" y="2250349"/>
            <a:chExt cx="6320790" cy="3580765"/>
          </a:xfrm>
        </p:grpSpPr>
        <p:sp>
          <p:nvSpPr>
            <p:cNvPr id="4" name="object 4"/>
            <p:cNvSpPr/>
            <p:nvPr/>
          </p:nvSpPr>
          <p:spPr>
            <a:xfrm>
              <a:off x="2945409" y="2259874"/>
              <a:ext cx="6301740" cy="3561715"/>
            </a:xfrm>
            <a:custGeom>
              <a:avLst/>
              <a:gdLst/>
              <a:ahLst/>
              <a:cxnLst/>
              <a:rect l="l" t="t" r="r" b="b"/>
              <a:pathLst>
                <a:path w="6301740" h="3561715">
                  <a:moveTo>
                    <a:pt x="0" y="0"/>
                  </a:moveTo>
                  <a:lnTo>
                    <a:pt x="6301178" y="0"/>
                  </a:lnTo>
                  <a:lnTo>
                    <a:pt x="6301178" y="3561134"/>
                  </a:lnTo>
                  <a:lnTo>
                    <a:pt x="0" y="356113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8A8C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00939" y="3445382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595060" y="0"/>
                  </a:moveTo>
                  <a:lnTo>
                    <a:pt x="549409" y="1742"/>
                  </a:lnTo>
                  <a:lnTo>
                    <a:pt x="503975" y="6971"/>
                  </a:lnTo>
                  <a:lnTo>
                    <a:pt x="458974" y="15686"/>
                  </a:lnTo>
                  <a:lnTo>
                    <a:pt x="414623" y="27886"/>
                  </a:lnTo>
                  <a:lnTo>
                    <a:pt x="371138" y="43572"/>
                  </a:lnTo>
                  <a:lnTo>
                    <a:pt x="328736" y="62744"/>
                  </a:lnTo>
                  <a:lnTo>
                    <a:pt x="287634" y="85401"/>
                  </a:lnTo>
                  <a:lnTo>
                    <a:pt x="248047" y="111545"/>
                  </a:lnTo>
                  <a:lnTo>
                    <a:pt x="210193" y="141174"/>
                  </a:lnTo>
                  <a:lnTo>
                    <a:pt x="174289" y="174289"/>
                  </a:lnTo>
                  <a:lnTo>
                    <a:pt x="141174" y="210193"/>
                  </a:lnTo>
                  <a:lnTo>
                    <a:pt x="111545" y="248047"/>
                  </a:lnTo>
                  <a:lnTo>
                    <a:pt x="85401" y="287633"/>
                  </a:lnTo>
                  <a:lnTo>
                    <a:pt x="62744" y="328736"/>
                  </a:lnTo>
                  <a:lnTo>
                    <a:pt x="43572" y="371138"/>
                  </a:lnTo>
                  <a:lnTo>
                    <a:pt x="27886" y="414623"/>
                  </a:lnTo>
                  <a:lnTo>
                    <a:pt x="15686" y="458974"/>
                  </a:lnTo>
                  <a:lnTo>
                    <a:pt x="6971" y="503974"/>
                  </a:lnTo>
                  <a:lnTo>
                    <a:pt x="1742" y="549409"/>
                  </a:lnTo>
                  <a:lnTo>
                    <a:pt x="0" y="595059"/>
                  </a:lnTo>
                  <a:lnTo>
                    <a:pt x="1742" y="640710"/>
                  </a:lnTo>
                  <a:lnTo>
                    <a:pt x="6971" y="686144"/>
                  </a:lnTo>
                  <a:lnTo>
                    <a:pt x="15686" y="731145"/>
                  </a:lnTo>
                  <a:lnTo>
                    <a:pt x="27886" y="775496"/>
                  </a:lnTo>
                  <a:lnTo>
                    <a:pt x="43572" y="818981"/>
                  </a:lnTo>
                  <a:lnTo>
                    <a:pt x="62744" y="861383"/>
                  </a:lnTo>
                  <a:lnTo>
                    <a:pt x="85401" y="902485"/>
                  </a:lnTo>
                  <a:lnTo>
                    <a:pt x="111545" y="942072"/>
                  </a:lnTo>
                  <a:lnTo>
                    <a:pt x="141174" y="979926"/>
                  </a:lnTo>
                  <a:lnTo>
                    <a:pt x="174289" y="1015830"/>
                  </a:lnTo>
                  <a:lnTo>
                    <a:pt x="210193" y="1048945"/>
                  </a:lnTo>
                  <a:lnTo>
                    <a:pt x="248047" y="1078574"/>
                  </a:lnTo>
                  <a:lnTo>
                    <a:pt x="287634" y="1104718"/>
                  </a:lnTo>
                  <a:lnTo>
                    <a:pt x="328736" y="1127375"/>
                  </a:lnTo>
                  <a:lnTo>
                    <a:pt x="371138" y="1146547"/>
                  </a:lnTo>
                  <a:lnTo>
                    <a:pt x="414623" y="1162233"/>
                  </a:lnTo>
                  <a:lnTo>
                    <a:pt x="458974" y="1174434"/>
                  </a:lnTo>
                  <a:lnTo>
                    <a:pt x="503975" y="1183148"/>
                  </a:lnTo>
                  <a:lnTo>
                    <a:pt x="549409" y="1188377"/>
                  </a:lnTo>
                  <a:lnTo>
                    <a:pt x="595060" y="1190120"/>
                  </a:lnTo>
                  <a:lnTo>
                    <a:pt x="640710" y="1188377"/>
                  </a:lnTo>
                  <a:lnTo>
                    <a:pt x="686144" y="1183148"/>
                  </a:lnTo>
                  <a:lnTo>
                    <a:pt x="731145" y="1174434"/>
                  </a:lnTo>
                  <a:lnTo>
                    <a:pt x="775496" y="1162233"/>
                  </a:lnTo>
                  <a:lnTo>
                    <a:pt x="818981" y="1146547"/>
                  </a:lnTo>
                  <a:lnTo>
                    <a:pt x="861383" y="1127375"/>
                  </a:lnTo>
                  <a:lnTo>
                    <a:pt x="902486" y="1104718"/>
                  </a:lnTo>
                  <a:lnTo>
                    <a:pt x="942072" y="1078574"/>
                  </a:lnTo>
                  <a:lnTo>
                    <a:pt x="979926" y="1048945"/>
                  </a:lnTo>
                  <a:lnTo>
                    <a:pt x="1015830" y="1015830"/>
                  </a:lnTo>
                  <a:lnTo>
                    <a:pt x="1048945" y="979926"/>
                  </a:lnTo>
                  <a:lnTo>
                    <a:pt x="1078574" y="942072"/>
                  </a:lnTo>
                  <a:lnTo>
                    <a:pt x="1104718" y="902485"/>
                  </a:lnTo>
                  <a:lnTo>
                    <a:pt x="1127375" y="861383"/>
                  </a:lnTo>
                  <a:lnTo>
                    <a:pt x="1146547" y="818981"/>
                  </a:lnTo>
                  <a:lnTo>
                    <a:pt x="1162233" y="775496"/>
                  </a:lnTo>
                  <a:lnTo>
                    <a:pt x="1174434" y="731145"/>
                  </a:lnTo>
                  <a:lnTo>
                    <a:pt x="1183148" y="686144"/>
                  </a:lnTo>
                  <a:lnTo>
                    <a:pt x="1188377" y="640710"/>
                  </a:lnTo>
                  <a:lnTo>
                    <a:pt x="1190120" y="595059"/>
                  </a:lnTo>
                  <a:lnTo>
                    <a:pt x="1188377" y="549409"/>
                  </a:lnTo>
                  <a:lnTo>
                    <a:pt x="1183148" y="503974"/>
                  </a:lnTo>
                  <a:lnTo>
                    <a:pt x="1174434" y="458974"/>
                  </a:lnTo>
                  <a:lnTo>
                    <a:pt x="1162233" y="414623"/>
                  </a:lnTo>
                  <a:lnTo>
                    <a:pt x="1146547" y="371138"/>
                  </a:lnTo>
                  <a:lnTo>
                    <a:pt x="1127375" y="328736"/>
                  </a:lnTo>
                  <a:lnTo>
                    <a:pt x="1104718" y="287633"/>
                  </a:lnTo>
                  <a:lnTo>
                    <a:pt x="1078574" y="248047"/>
                  </a:lnTo>
                  <a:lnTo>
                    <a:pt x="1048945" y="210193"/>
                  </a:lnTo>
                  <a:lnTo>
                    <a:pt x="1015830" y="174289"/>
                  </a:lnTo>
                  <a:lnTo>
                    <a:pt x="979926" y="141174"/>
                  </a:lnTo>
                  <a:lnTo>
                    <a:pt x="942072" y="111545"/>
                  </a:lnTo>
                  <a:lnTo>
                    <a:pt x="902486" y="85401"/>
                  </a:lnTo>
                  <a:lnTo>
                    <a:pt x="861383" y="62744"/>
                  </a:lnTo>
                  <a:lnTo>
                    <a:pt x="818981" y="43572"/>
                  </a:lnTo>
                  <a:lnTo>
                    <a:pt x="775496" y="27886"/>
                  </a:lnTo>
                  <a:lnTo>
                    <a:pt x="731145" y="15686"/>
                  </a:lnTo>
                  <a:lnTo>
                    <a:pt x="686144" y="6971"/>
                  </a:lnTo>
                  <a:lnTo>
                    <a:pt x="640710" y="1742"/>
                  </a:lnTo>
                  <a:lnTo>
                    <a:pt x="595060" y="0"/>
                  </a:lnTo>
                  <a:close/>
                </a:path>
              </a:pathLst>
            </a:custGeom>
            <a:solidFill>
              <a:srgbClr val="616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98122" y="3735993"/>
              <a:ext cx="525145" cy="608965"/>
            </a:xfrm>
            <a:custGeom>
              <a:avLst/>
              <a:gdLst/>
              <a:ahLst/>
              <a:cxnLst/>
              <a:rect l="l" t="t" r="r" b="b"/>
              <a:pathLst>
                <a:path w="525145" h="608964">
                  <a:moveTo>
                    <a:pt x="0" y="0"/>
                  </a:moveTo>
                  <a:lnTo>
                    <a:pt x="0" y="608897"/>
                  </a:lnTo>
                  <a:lnTo>
                    <a:pt x="524913" y="304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908064" y="6056522"/>
            <a:ext cx="471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8A8C8C"/>
                </a:solidFill>
                <a:latin typeface="Arial"/>
                <a:cs typeface="Arial"/>
              </a:rPr>
              <a:t>Video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can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be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found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on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deployedmedicine.com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  <p:pic>
        <p:nvPicPr>
          <p:cNvPr id="9" name="2. Combat Application Tourniquet (CAT) Quick Launch Configuration">
            <a:hlinkClick r:id="" action="ppaction://media"/>
            <a:extLst>
              <a:ext uri="{FF2B5EF4-FFF2-40B4-BE49-F238E27FC236}">
                <a16:creationId xmlns:a16="http://schemas.microsoft.com/office/drawing/2014/main" id="{91CA1471-B724-5929-597C-FEB2802E3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051" y="1644747"/>
            <a:ext cx="8518142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9245" y="795063"/>
            <a:ext cx="7054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MAINTENANCE</a:t>
            </a:r>
            <a:r>
              <a:rPr sz="3600" spc="-150" dirty="0"/>
              <a:t> </a:t>
            </a:r>
            <a:r>
              <a:rPr sz="3600" dirty="0"/>
              <a:t>AND</a:t>
            </a:r>
            <a:r>
              <a:rPr sz="3600" spc="-15" dirty="0"/>
              <a:t> </a:t>
            </a:r>
            <a:r>
              <a:rPr sz="3600" spc="-45" dirty="0"/>
              <a:t>RESUPPLY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9533" y="2170000"/>
            <a:ext cx="502406" cy="4799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6565" y="2999898"/>
            <a:ext cx="502406" cy="4799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0416" y="3798127"/>
            <a:ext cx="502406" cy="47992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94967" y="1566351"/>
            <a:ext cx="11340465" cy="5055235"/>
            <a:chOff x="294967" y="1566351"/>
            <a:chExt cx="11340465" cy="5055235"/>
          </a:xfrm>
        </p:grpSpPr>
        <p:sp>
          <p:nvSpPr>
            <p:cNvPr id="7" name="object 7"/>
            <p:cNvSpPr/>
            <p:nvPr/>
          </p:nvSpPr>
          <p:spPr>
            <a:xfrm>
              <a:off x="4338025" y="4780722"/>
              <a:ext cx="7297420" cy="864869"/>
            </a:xfrm>
            <a:custGeom>
              <a:avLst/>
              <a:gdLst/>
              <a:ahLst/>
              <a:cxnLst/>
              <a:rect l="l" t="t" r="r" b="b"/>
              <a:pathLst>
                <a:path w="7297420" h="864870">
                  <a:moveTo>
                    <a:pt x="7183173" y="0"/>
                  </a:moveTo>
                  <a:lnTo>
                    <a:pt x="114211" y="0"/>
                  </a:lnTo>
                  <a:lnTo>
                    <a:pt x="69754" y="8975"/>
                  </a:lnTo>
                  <a:lnTo>
                    <a:pt x="33451" y="33451"/>
                  </a:lnTo>
                  <a:lnTo>
                    <a:pt x="8975" y="69754"/>
                  </a:lnTo>
                  <a:lnTo>
                    <a:pt x="0" y="114209"/>
                  </a:lnTo>
                  <a:lnTo>
                    <a:pt x="0" y="750493"/>
                  </a:lnTo>
                  <a:lnTo>
                    <a:pt x="8975" y="794949"/>
                  </a:lnTo>
                  <a:lnTo>
                    <a:pt x="33451" y="831252"/>
                  </a:lnTo>
                  <a:lnTo>
                    <a:pt x="69754" y="855728"/>
                  </a:lnTo>
                  <a:lnTo>
                    <a:pt x="114211" y="864704"/>
                  </a:lnTo>
                  <a:lnTo>
                    <a:pt x="7183173" y="864704"/>
                  </a:lnTo>
                  <a:lnTo>
                    <a:pt x="7227629" y="855728"/>
                  </a:lnTo>
                  <a:lnTo>
                    <a:pt x="7263932" y="831252"/>
                  </a:lnTo>
                  <a:lnTo>
                    <a:pt x="7288409" y="794949"/>
                  </a:lnTo>
                  <a:lnTo>
                    <a:pt x="7297384" y="750493"/>
                  </a:lnTo>
                  <a:lnTo>
                    <a:pt x="7297384" y="114209"/>
                  </a:lnTo>
                  <a:lnTo>
                    <a:pt x="7288409" y="69754"/>
                  </a:lnTo>
                  <a:lnTo>
                    <a:pt x="7263932" y="33451"/>
                  </a:lnTo>
                  <a:lnTo>
                    <a:pt x="7227629" y="8975"/>
                  </a:lnTo>
                  <a:lnTo>
                    <a:pt x="7183173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8612" y="1566351"/>
              <a:ext cx="1282484" cy="27309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01550" y="2927817"/>
              <a:ext cx="1810513" cy="18105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254" y="4798780"/>
              <a:ext cx="1961324" cy="18226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322" y="4642318"/>
              <a:ext cx="1156364" cy="9034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4967" y="2426082"/>
              <a:ext cx="2525087" cy="25250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80531" y="3792391"/>
              <a:ext cx="1969582" cy="196958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13701" y="5395331"/>
              <a:ext cx="1935893" cy="9765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26917" y="4934904"/>
              <a:ext cx="557365" cy="48523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331399" y="5754756"/>
              <a:ext cx="7297420" cy="864869"/>
            </a:xfrm>
            <a:custGeom>
              <a:avLst/>
              <a:gdLst/>
              <a:ahLst/>
              <a:cxnLst/>
              <a:rect l="l" t="t" r="r" b="b"/>
              <a:pathLst>
                <a:path w="7297420" h="864870">
                  <a:moveTo>
                    <a:pt x="7183173" y="0"/>
                  </a:moveTo>
                  <a:lnTo>
                    <a:pt x="114209" y="0"/>
                  </a:lnTo>
                  <a:lnTo>
                    <a:pt x="69754" y="8975"/>
                  </a:lnTo>
                  <a:lnTo>
                    <a:pt x="33451" y="33451"/>
                  </a:lnTo>
                  <a:lnTo>
                    <a:pt x="8975" y="69754"/>
                  </a:lnTo>
                  <a:lnTo>
                    <a:pt x="0" y="114210"/>
                  </a:lnTo>
                  <a:lnTo>
                    <a:pt x="0" y="750493"/>
                  </a:lnTo>
                  <a:lnTo>
                    <a:pt x="8975" y="794949"/>
                  </a:lnTo>
                  <a:lnTo>
                    <a:pt x="33451" y="831252"/>
                  </a:lnTo>
                  <a:lnTo>
                    <a:pt x="69754" y="855728"/>
                  </a:lnTo>
                  <a:lnTo>
                    <a:pt x="114209" y="864704"/>
                  </a:lnTo>
                  <a:lnTo>
                    <a:pt x="7183173" y="864704"/>
                  </a:lnTo>
                  <a:lnTo>
                    <a:pt x="7227629" y="855728"/>
                  </a:lnTo>
                  <a:lnTo>
                    <a:pt x="7263932" y="831252"/>
                  </a:lnTo>
                  <a:lnTo>
                    <a:pt x="7288408" y="794949"/>
                  </a:lnTo>
                  <a:lnTo>
                    <a:pt x="7297383" y="750493"/>
                  </a:lnTo>
                  <a:lnTo>
                    <a:pt x="7297383" y="114210"/>
                  </a:lnTo>
                  <a:lnTo>
                    <a:pt x="7288408" y="69754"/>
                  </a:lnTo>
                  <a:lnTo>
                    <a:pt x="7263932" y="33451"/>
                  </a:lnTo>
                  <a:lnTo>
                    <a:pt x="7227629" y="8975"/>
                  </a:lnTo>
                  <a:lnTo>
                    <a:pt x="7183173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20292" y="5908938"/>
              <a:ext cx="557365" cy="48523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273592" y="1290090"/>
            <a:ext cx="5751830" cy="5173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100"/>
              </a:spcBef>
            </a:pPr>
            <a:r>
              <a:rPr sz="3200" i="1" spc="-5" dirty="0">
                <a:solidFill>
                  <a:srgbClr val="2E3334"/>
                </a:solidFill>
                <a:latin typeface="Arial"/>
                <a:cs typeface="Arial"/>
              </a:rPr>
              <a:t>(cont.)</a:t>
            </a:r>
            <a:endParaRPr sz="3200">
              <a:latin typeface="Arial"/>
              <a:cs typeface="Arial"/>
            </a:endParaRPr>
          </a:p>
          <a:p>
            <a:pPr marL="28575" marR="5080">
              <a:lnSpc>
                <a:spcPts val="2800"/>
              </a:lnSpc>
              <a:spcBef>
                <a:spcPts val="2230"/>
              </a:spcBef>
            </a:pPr>
            <a:r>
              <a:rPr sz="2400" dirty="0">
                <a:latin typeface="Arial MT"/>
                <a:cs typeface="Arial MT"/>
              </a:rPr>
              <a:t>Check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sure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all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required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equipment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is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in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your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Service</a:t>
            </a:r>
            <a:r>
              <a:rPr sz="2400" spc="-5" dirty="0">
                <a:latin typeface="Arial MT"/>
                <a:cs typeface="Arial MT"/>
              </a:rPr>
              <a:t> specific kits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bags</a:t>
            </a:r>
            <a:endParaRPr sz="2400">
              <a:latin typeface="Arial MT"/>
              <a:cs typeface="Arial MT"/>
            </a:endParaRPr>
          </a:p>
          <a:p>
            <a:pPr marL="28575">
              <a:lnSpc>
                <a:spcPts val="2865"/>
              </a:lnSpc>
              <a:spcBef>
                <a:spcPts val="840"/>
              </a:spcBef>
            </a:pPr>
            <a:r>
              <a:rPr sz="2400" dirty="0">
                <a:latin typeface="Arial MT"/>
                <a:cs typeface="Arial MT"/>
              </a:rPr>
              <a:t>Check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seals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wrappers</a:t>
            </a:r>
            <a:endParaRPr sz="2400">
              <a:latin typeface="Arial"/>
              <a:cs typeface="Arial"/>
            </a:endParaRPr>
          </a:p>
          <a:p>
            <a:pPr marL="28575">
              <a:lnSpc>
                <a:spcPts val="2145"/>
              </a:lnSpc>
            </a:pPr>
            <a:r>
              <a:rPr sz="1800" b="1" spc="-5" dirty="0">
                <a:latin typeface="Arial"/>
                <a:cs typeface="Arial"/>
              </a:rPr>
              <a:t>REPLACE </a:t>
            </a:r>
            <a:r>
              <a:rPr sz="1800" spc="-5" dirty="0">
                <a:latin typeface="Arial MT"/>
                <a:cs typeface="Arial MT"/>
              </a:rPr>
              <a:t>items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 </a:t>
            </a:r>
            <a:r>
              <a:rPr sz="1800" b="1" spc="-5" dirty="0">
                <a:latin typeface="Arial"/>
                <a:cs typeface="Arial"/>
              </a:rPr>
              <a:t>broken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unsealed </a:t>
            </a:r>
            <a:r>
              <a:rPr sz="1800" dirty="0">
                <a:latin typeface="Arial MT"/>
                <a:cs typeface="Arial MT"/>
              </a:rPr>
              <a:t>wrappers</a:t>
            </a:r>
            <a:endParaRPr sz="1800">
              <a:latin typeface="Arial MT"/>
              <a:cs typeface="Arial MT"/>
            </a:endParaRPr>
          </a:p>
          <a:p>
            <a:pPr marL="28575">
              <a:lnSpc>
                <a:spcPts val="2865"/>
              </a:lnSpc>
              <a:spcBef>
                <a:spcPts val="894"/>
              </a:spcBef>
            </a:pPr>
            <a:r>
              <a:rPr sz="2400" dirty="0">
                <a:latin typeface="Arial MT"/>
                <a:cs typeface="Arial MT"/>
              </a:rPr>
              <a:t>Check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expiration</a:t>
            </a:r>
            <a:r>
              <a:rPr sz="24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dates</a:t>
            </a:r>
            <a:endParaRPr sz="2400">
              <a:latin typeface="Arial MT"/>
              <a:cs typeface="Arial MT"/>
            </a:endParaRPr>
          </a:p>
          <a:p>
            <a:pPr marL="28575">
              <a:lnSpc>
                <a:spcPts val="2115"/>
              </a:lnSpc>
            </a:pPr>
            <a:r>
              <a:rPr sz="1800" b="1" spc="-5" dirty="0">
                <a:latin typeface="Arial"/>
                <a:cs typeface="Arial"/>
              </a:rPr>
              <a:t>REPLACE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if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expired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or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expiration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date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DOES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NOT</a:t>
            </a:r>
            <a:endParaRPr sz="1800">
              <a:latin typeface="Arial"/>
              <a:cs typeface="Arial"/>
            </a:endParaRPr>
          </a:p>
          <a:p>
            <a:pPr marL="28575">
              <a:lnSpc>
                <a:spcPts val="2130"/>
              </a:lnSpc>
            </a:pPr>
            <a:r>
              <a:rPr sz="1800" dirty="0">
                <a:latin typeface="Arial MT"/>
                <a:cs typeface="Arial MT"/>
              </a:rPr>
              <a:t>exceed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your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expected </a:t>
            </a:r>
            <a:r>
              <a:rPr sz="1800" dirty="0">
                <a:latin typeface="Arial MT"/>
                <a:cs typeface="Arial MT"/>
              </a:rPr>
              <a:t>deployment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timeframe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50">
              <a:latin typeface="Arial MT"/>
              <a:cs typeface="Arial MT"/>
            </a:endParaRPr>
          </a:p>
          <a:p>
            <a:pPr marL="12700" marR="1429385">
              <a:lnSpc>
                <a:spcPts val="2100"/>
              </a:lnSpc>
            </a:pPr>
            <a:r>
              <a:rPr sz="1800" b="1" dirty="0">
                <a:latin typeface="Arial"/>
                <a:cs typeface="Arial"/>
              </a:rPr>
              <a:t>DO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NOT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USE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EQUIPMENT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spc="-35" dirty="0">
                <a:latin typeface="Arial MT"/>
                <a:cs typeface="Arial MT"/>
              </a:rPr>
              <a:t>THAT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NOT </a:t>
            </a:r>
            <a:r>
              <a:rPr sz="1800" b="1" spc="-484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CoTCCC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APPROVED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19050" marR="415290">
              <a:lnSpc>
                <a:spcPts val="2100"/>
              </a:lnSpc>
              <a:spcBef>
                <a:spcPts val="1170"/>
              </a:spcBef>
            </a:pPr>
            <a:r>
              <a:rPr sz="1800" dirty="0">
                <a:latin typeface="Arial MT"/>
                <a:cs typeface="Arial MT"/>
              </a:rPr>
              <a:t>DO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NOT </a:t>
            </a:r>
            <a:r>
              <a:rPr sz="1800" spc="-5" dirty="0">
                <a:latin typeface="Arial MT"/>
                <a:cs typeface="Arial MT"/>
              </a:rPr>
              <a:t>DEPLOY WITH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MISSING, 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PREVIOUSLY </a:t>
            </a:r>
            <a:r>
              <a:rPr sz="18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USED</a:t>
            </a:r>
            <a:r>
              <a:rPr sz="18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TRAINING,</a:t>
            </a:r>
            <a:r>
              <a:rPr sz="1800" b="1" spc="-5" dirty="0">
                <a:latin typeface="Arial"/>
                <a:cs typeface="Arial"/>
              </a:rPr>
              <a:t> OR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EXPIRED </a:t>
            </a:r>
            <a:r>
              <a:rPr sz="1800" b="1" spc="-5" dirty="0">
                <a:latin typeface="Arial"/>
                <a:cs typeface="Arial"/>
              </a:rPr>
              <a:t>EQUIPMENT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6417" y="834819"/>
            <a:ext cx="5859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OTHER</a:t>
            </a:r>
            <a:r>
              <a:rPr sz="3600" spc="-30" dirty="0"/>
              <a:t> </a:t>
            </a:r>
            <a:r>
              <a:rPr sz="3600" spc="-25" dirty="0"/>
              <a:t>CONSIDERATIONS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525920" y="1930731"/>
            <a:ext cx="5293360" cy="4038600"/>
          </a:xfrm>
          <a:prstGeom prst="rect">
            <a:avLst/>
          </a:prstGeom>
        </p:spPr>
        <p:txBody>
          <a:bodyPr vert="horz" wrap="square" lIns="0" tIns="205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sz="2400" b="1" spc="-5" dirty="0">
                <a:latin typeface="Arial"/>
                <a:cs typeface="Arial"/>
              </a:rPr>
              <a:t>TRAIN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on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equipment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you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will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use</a:t>
            </a:r>
            <a:endParaRPr sz="2400">
              <a:latin typeface="Arial MT"/>
              <a:cs typeface="Arial MT"/>
            </a:endParaRPr>
          </a:p>
          <a:p>
            <a:pPr marL="12700" marR="721360" algn="just">
              <a:lnSpc>
                <a:spcPts val="2800"/>
              </a:lnSpc>
              <a:spcBef>
                <a:spcPts val="1680"/>
              </a:spcBef>
            </a:pPr>
            <a:r>
              <a:rPr sz="2400" b="1" spc="-30" dirty="0">
                <a:latin typeface="Arial"/>
                <a:cs typeface="Arial"/>
              </a:rPr>
              <a:t>PREPARE </a:t>
            </a:r>
            <a:r>
              <a:rPr sz="2400" spc="-5" dirty="0">
                <a:latin typeface="Arial MT"/>
                <a:cs typeface="Arial MT"/>
              </a:rPr>
              <a:t>for </a:t>
            </a:r>
            <a:r>
              <a:rPr sz="2400" dirty="0">
                <a:latin typeface="Arial MT"/>
                <a:cs typeface="Arial MT"/>
              </a:rPr>
              <a:t>mass </a:t>
            </a:r>
            <a:r>
              <a:rPr sz="2400" spc="-5" dirty="0">
                <a:latin typeface="Arial MT"/>
                <a:cs typeface="Arial MT"/>
              </a:rPr>
              <a:t>casualties </a:t>
            </a:r>
            <a:r>
              <a:rPr sz="2400" dirty="0">
                <a:latin typeface="Arial MT"/>
                <a:cs typeface="Arial MT"/>
              </a:rPr>
              <a:t>by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triaging </a:t>
            </a:r>
            <a:r>
              <a:rPr sz="2400" dirty="0">
                <a:latin typeface="Arial MT"/>
                <a:cs typeface="Arial MT"/>
              </a:rPr>
              <a:t>and </a:t>
            </a:r>
            <a:r>
              <a:rPr sz="2400" spc="-5" dirty="0">
                <a:latin typeface="Arial MT"/>
                <a:cs typeface="Arial MT"/>
              </a:rPr>
              <a:t>staging </a:t>
            </a:r>
            <a:r>
              <a:rPr sz="2400" dirty="0">
                <a:latin typeface="Arial MT"/>
                <a:cs typeface="Arial MT"/>
              </a:rPr>
              <a:t>your medical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equipment</a:t>
            </a:r>
            <a:endParaRPr sz="2400">
              <a:latin typeface="Arial MT"/>
              <a:cs typeface="Arial MT"/>
            </a:endParaRPr>
          </a:p>
          <a:p>
            <a:pPr marL="12700" marR="664845">
              <a:lnSpc>
                <a:spcPts val="2800"/>
              </a:lnSpc>
              <a:spcBef>
                <a:spcPts val="1600"/>
              </a:spcBef>
            </a:pPr>
            <a:r>
              <a:rPr sz="2400" b="1" spc="-40" dirty="0">
                <a:latin typeface="Arial"/>
                <a:cs typeface="Arial"/>
              </a:rPr>
              <a:t>EVENLY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DISTRIBUTE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equipment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amongst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 </a:t>
            </a:r>
            <a:r>
              <a:rPr sz="2400" dirty="0">
                <a:latin typeface="Arial MT"/>
                <a:cs typeface="Arial MT"/>
              </a:rPr>
              <a:t>unit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ts val="2800"/>
              </a:lnSpc>
              <a:spcBef>
                <a:spcPts val="1600"/>
              </a:spcBef>
            </a:pPr>
            <a:r>
              <a:rPr sz="2400" b="1" dirty="0">
                <a:latin typeface="Arial"/>
                <a:cs typeface="Arial"/>
              </a:rPr>
              <a:t>TRAIN </a:t>
            </a:r>
            <a:r>
              <a:rPr sz="2400" spc="-5" dirty="0">
                <a:latin typeface="Arial MT"/>
                <a:cs typeface="Arial MT"/>
              </a:rPr>
              <a:t>with </a:t>
            </a:r>
            <a:r>
              <a:rPr sz="2400" dirty="0">
                <a:latin typeface="Arial MT"/>
                <a:cs typeface="Arial MT"/>
              </a:rPr>
              <a:t>a </a:t>
            </a:r>
            <a:r>
              <a:rPr sz="2400" spc="-5" dirty="0">
                <a:latin typeface="Arial MT"/>
                <a:cs typeface="Arial MT"/>
              </a:rPr>
              <a:t>completely stocked </a:t>
            </a:r>
            <a:r>
              <a:rPr sz="2400" dirty="0">
                <a:latin typeface="Arial MT"/>
                <a:cs typeface="Arial MT"/>
              </a:rPr>
              <a:t>CMC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bag </a:t>
            </a:r>
            <a:r>
              <a:rPr sz="2400" spc="-5" dirty="0">
                <a:latin typeface="Arial MT"/>
                <a:cs typeface="Arial MT"/>
              </a:rPr>
              <a:t>to </a:t>
            </a:r>
            <a:r>
              <a:rPr sz="2400" dirty="0">
                <a:latin typeface="Arial MT"/>
                <a:cs typeface="Arial MT"/>
              </a:rPr>
              <a:t>help </a:t>
            </a:r>
            <a:r>
              <a:rPr sz="2400" spc="-5" dirty="0">
                <a:latin typeface="Arial MT"/>
                <a:cs typeface="Arial MT"/>
              </a:rPr>
              <a:t>simulate the </a:t>
            </a:r>
            <a:r>
              <a:rPr sz="2400" dirty="0">
                <a:latin typeface="Arial MT"/>
                <a:cs typeface="Arial MT"/>
              </a:rPr>
              <a:t>deployed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environment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7819" y="1348823"/>
            <a:ext cx="5208724" cy="49564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075362" y="2766609"/>
            <a:ext cx="114300" cy="1029969"/>
          </a:xfrm>
          <a:custGeom>
            <a:avLst/>
            <a:gdLst/>
            <a:ahLst/>
            <a:cxnLst/>
            <a:rect l="l" t="t" r="r" b="b"/>
            <a:pathLst>
              <a:path w="114300" h="1029970">
                <a:moveTo>
                  <a:pt x="0" y="1029367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29367"/>
                </a:lnTo>
                <a:lnTo>
                  <a:pt x="0" y="102936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2649" y="2174702"/>
            <a:ext cx="114300" cy="368300"/>
          </a:xfrm>
          <a:custGeom>
            <a:avLst/>
            <a:gdLst/>
            <a:ahLst/>
            <a:cxnLst/>
            <a:rect l="l" t="t" r="r" b="b"/>
            <a:pathLst>
              <a:path w="114300" h="368300">
                <a:moveTo>
                  <a:pt x="0" y="368104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8104"/>
                </a:lnTo>
                <a:lnTo>
                  <a:pt x="0" y="36810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75362" y="4052072"/>
            <a:ext cx="114300" cy="718820"/>
          </a:xfrm>
          <a:custGeom>
            <a:avLst/>
            <a:gdLst/>
            <a:ahLst/>
            <a:cxnLst/>
            <a:rect l="l" t="t" r="r" b="b"/>
            <a:pathLst>
              <a:path w="114300" h="718820">
                <a:moveTo>
                  <a:pt x="0" y="718711"/>
                </a:moveTo>
                <a:lnTo>
                  <a:pt x="0" y="0"/>
                </a:lnTo>
                <a:lnTo>
                  <a:pt x="114300" y="0"/>
                </a:lnTo>
                <a:lnTo>
                  <a:pt x="114300" y="718711"/>
                </a:lnTo>
                <a:lnTo>
                  <a:pt x="0" y="71871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75362" y="4999602"/>
            <a:ext cx="114300" cy="1021080"/>
          </a:xfrm>
          <a:custGeom>
            <a:avLst/>
            <a:gdLst/>
            <a:ahLst/>
            <a:cxnLst/>
            <a:rect l="l" t="t" r="r" b="b"/>
            <a:pathLst>
              <a:path w="114300" h="1021079">
                <a:moveTo>
                  <a:pt x="0" y="1020952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20952"/>
                </a:lnTo>
                <a:lnTo>
                  <a:pt x="0" y="102095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6517" y="2133881"/>
            <a:ext cx="778047" cy="6773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91243" y="2040879"/>
            <a:ext cx="5581015" cy="31546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749300">
              <a:lnSpc>
                <a:spcPts val="3700"/>
              </a:lnSpc>
              <a:spcBef>
                <a:spcPts val="340"/>
              </a:spcBef>
            </a:pPr>
            <a:r>
              <a:rPr sz="3200" dirty="0">
                <a:latin typeface="Arial MT"/>
                <a:cs typeface="Arial MT"/>
              </a:rPr>
              <a:t>Beware</a:t>
            </a:r>
            <a:r>
              <a:rPr sz="3200" spc="-3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of</a:t>
            </a:r>
            <a:r>
              <a:rPr sz="3200" spc="-30" dirty="0">
                <a:latin typeface="Arial MT"/>
                <a:cs typeface="Arial MT"/>
              </a:rPr>
              <a:t> </a:t>
            </a:r>
            <a:r>
              <a:rPr sz="3200" b="1" spc="-5" dirty="0">
                <a:solidFill>
                  <a:srgbClr val="901827"/>
                </a:solidFill>
                <a:latin typeface="Arial"/>
                <a:cs typeface="Arial"/>
              </a:rPr>
              <a:t>UNAPPROVED </a:t>
            </a:r>
            <a:r>
              <a:rPr sz="3200" b="1" spc="-875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EQUIPMENT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60"/>
              </a:spcBef>
            </a:pPr>
            <a:r>
              <a:rPr sz="3200" dirty="0">
                <a:latin typeface="Arial MT"/>
                <a:cs typeface="Arial MT"/>
              </a:rPr>
              <a:t>Beware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of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b="1" spc="-45" dirty="0">
                <a:solidFill>
                  <a:srgbClr val="901827"/>
                </a:solidFill>
                <a:latin typeface="Arial"/>
                <a:cs typeface="Arial"/>
              </a:rPr>
              <a:t>FAKE</a:t>
            </a:r>
            <a:r>
              <a:rPr sz="3200" b="1" spc="-25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EQUIPMENT</a:t>
            </a:r>
            <a:endParaRPr sz="3200">
              <a:latin typeface="Arial"/>
              <a:cs typeface="Arial"/>
            </a:endParaRPr>
          </a:p>
          <a:p>
            <a:pPr marL="12700" marR="1583055">
              <a:lnSpc>
                <a:spcPts val="3700"/>
              </a:lnSpc>
              <a:spcBef>
                <a:spcPts val="3100"/>
              </a:spcBef>
            </a:pPr>
            <a:r>
              <a:rPr sz="3200" dirty="0">
                <a:latin typeface="Arial MT"/>
                <a:cs typeface="Arial MT"/>
              </a:rPr>
              <a:t>Check </a:t>
            </a:r>
            <a:r>
              <a:rPr sz="3200" spc="-5" dirty="0">
                <a:latin typeface="Arial MT"/>
                <a:cs typeface="Arial MT"/>
              </a:rPr>
              <a:t>unit-specific 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evacuation</a:t>
            </a:r>
            <a:r>
              <a:rPr sz="3200" spc="-5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equipment</a:t>
            </a:r>
            <a:endParaRPr sz="32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9768" y="3321049"/>
            <a:ext cx="778047" cy="6773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7444" y="4382430"/>
            <a:ext cx="766875" cy="77767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66417" y="834819"/>
            <a:ext cx="5859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OTHER</a:t>
            </a:r>
            <a:r>
              <a:rPr sz="3600" spc="-30" dirty="0"/>
              <a:t> </a:t>
            </a:r>
            <a:r>
              <a:rPr sz="3600" spc="-25" dirty="0"/>
              <a:t>CONSIDERATIONS</a:t>
            </a:r>
            <a:endParaRPr sz="360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50344" y="861484"/>
            <a:ext cx="2371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SUMMA</a:t>
            </a:r>
            <a:r>
              <a:rPr sz="3600" spc="-135" dirty="0">
                <a:solidFill>
                  <a:srgbClr val="000000"/>
                </a:solidFill>
              </a:rPr>
              <a:t>R</a:t>
            </a:r>
            <a:r>
              <a:rPr sz="3600" dirty="0">
                <a:solidFill>
                  <a:srgbClr val="000000"/>
                </a:solidFill>
              </a:rPr>
              <a:t>Y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490762" y="2210789"/>
            <a:ext cx="114300" cy="695325"/>
          </a:xfrm>
          <a:custGeom>
            <a:avLst/>
            <a:gdLst/>
            <a:ahLst/>
            <a:cxnLst/>
            <a:rect l="l" t="t" r="r" b="b"/>
            <a:pathLst>
              <a:path w="114300" h="695325">
                <a:moveTo>
                  <a:pt x="0" y="694749"/>
                </a:moveTo>
                <a:lnTo>
                  <a:pt x="0" y="0"/>
                </a:lnTo>
                <a:lnTo>
                  <a:pt x="114300" y="0"/>
                </a:lnTo>
                <a:lnTo>
                  <a:pt x="114300" y="694749"/>
                </a:lnTo>
                <a:lnTo>
                  <a:pt x="0" y="69474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0762" y="1637989"/>
            <a:ext cx="114300" cy="368300"/>
          </a:xfrm>
          <a:custGeom>
            <a:avLst/>
            <a:gdLst/>
            <a:ahLst/>
            <a:cxnLst/>
            <a:rect l="l" t="t" r="r" b="b"/>
            <a:pathLst>
              <a:path w="114300" h="368300">
                <a:moveTo>
                  <a:pt x="0" y="368104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8104"/>
                </a:lnTo>
                <a:lnTo>
                  <a:pt x="0" y="36810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05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dirty="0"/>
              <a:t>Know</a:t>
            </a:r>
            <a:r>
              <a:rPr spc="-5" dirty="0"/>
              <a:t> the </a:t>
            </a:r>
            <a:r>
              <a:rPr dirty="0"/>
              <a:t>basic</a:t>
            </a:r>
            <a:r>
              <a:rPr spc="-10" dirty="0"/>
              <a:t> </a:t>
            </a:r>
            <a:r>
              <a:rPr spc="-5" dirty="0"/>
              <a:t>contents</a:t>
            </a:r>
            <a:r>
              <a:rPr spc="-10" dirty="0"/>
              <a:t> </a:t>
            </a:r>
            <a:r>
              <a:rPr dirty="0"/>
              <a:t>of</a:t>
            </a:r>
            <a:r>
              <a:rPr spc="-10" dirty="0"/>
              <a:t> </a:t>
            </a:r>
            <a:r>
              <a:rPr b="1" spc="-25" dirty="0">
                <a:latin typeface="Arial"/>
                <a:cs typeface="Arial"/>
              </a:rPr>
              <a:t>JFAKs</a:t>
            </a:r>
            <a:r>
              <a:rPr spc="-25" dirty="0"/>
              <a:t>,</a:t>
            </a:r>
            <a:r>
              <a:rPr spc="-5" dirty="0"/>
              <a:t> </a:t>
            </a:r>
            <a:r>
              <a:rPr b="1" dirty="0">
                <a:latin typeface="Arial"/>
                <a:cs typeface="Arial"/>
              </a:rPr>
              <a:t>CLS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dirty="0"/>
              <a:t>bags,</a:t>
            </a:r>
            <a:r>
              <a:rPr spc="-10" dirty="0"/>
              <a:t> </a:t>
            </a:r>
            <a:r>
              <a:rPr dirty="0"/>
              <a:t>and </a:t>
            </a:r>
            <a:r>
              <a:rPr b="1" dirty="0">
                <a:latin typeface="Arial"/>
                <a:cs typeface="Arial"/>
              </a:rPr>
              <a:t>CMC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spc="-5" dirty="0"/>
              <a:t>bags</a:t>
            </a:r>
          </a:p>
          <a:p>
            <a:pPr marL="12700" marR="273685">
              <a:lnSpc>
                <a:spcPts val="2800"/>
              </a:lnSpc>
              <a:spcBef>
                <a:spcPts val="1680"/>
              </a:spcBef>
            </a:pPr>
            <a:r>
              <a:rPr spc="-5" dirty="0"/>
              <a:t>Understand </a:t>
            </a:r>
            <a:r>
              <a:rPr dirty="0"/>
              <a:t>how </a:t>
            </a:r>
            <a:r>
              <a:rPr spc="-5" dirty="0"/>
              <a:t>the </a:t>
            </a:r>
            <a:r>
              <a:rPr dirty="0"/>
              <a:t>equipment in each kit and bag </a:t>
            </a:r>
            <a:r>
              <a:rPr spc="-5" dirty="0"/>
              <a:t>supports </a:t>
            </a:r>
            <a:r>
              <a:rPr spc="-655" dirty="0"/>
              <a:t> </a:t>
            </a:r>
            <a:r>
              <a:rPr dirty="0"/>
              <a:t>delivery</a:t>
            </a:r>
            <a:r>
              <a:rPr spc="-10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spc="-5" dirty="0"/>
              <a:t>TCCC</a:t>
            </a: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pc="-5" dirty="0"/>
              <a:t>Maintain </a:t>
            </a:r>
            <a:r>
              <a:rPr dirty="0"/>
              <a:t>and</a:t>
            </a:r>
            <a:r>
              <a:rPr spc="-5" dirty="0"/>
              <a:t> </a:t>
            </a:r>
            <a:r>
              <a:rPr dirty="0"/>
              <a:t>as</a:t>
            </a:r>
            <a:r>
              <a:rPr spc="-10" dirty="0"/>
              <a:t> </a:t>
            </a:r>
            <a:r>
              <a:rPr dirty="0"/>
              <a:t>needed,</a:t>
            </a:r>
            <a:r>
              <a:rPr spc="-10" dirty="0"/>
              <a:t> </a:t>
            </a:r>
            <a:r>
              <a:rPr dirty="0"/>
              <a:t>replace</a:t>
            </a:r>
            <a:r>
              <a:rPr spc="-5" dirty="0"/>
              <a:t> </a:t>
            </a:r>
            <a:r>
              <a:rPr dirty="0"/>
              <a:t>equipment</a:t>
            </a:r>
            <a:r>
              <a:rPr spc="-10" dirty="0"/>
              <a:t> </a:t>
            </a:r>
            <a:r>
              <a:rPr spc="-5" dirty="0"/>
              <a:t>before </a:t>
            </a:r>
            <a:r>
              <a:rPr dirty="0"/>
              <a:t>deploying</a:t>
            </a:r>
          </a:p>
          <a:p>
            <a:pPr marL="12700" marR="26034">
              <a:lnSpc>
                <a:spcPts val="2800"/>
              </a:lnSpc>
              <a:spcBef>
                <a:spcPts val="1680"/>
              </a:spcBef>
            </a:pPr>
            <a:r>
              <a:rPr dirty="0"/>
              <a:t>Describe</a:t>
            </a:r>
            <a:r>
              <a:rPr spc="-5" dirty="0"/>
              <a:t> </a:t>
            </a:r>
            <a:r>
              <a:rPr dirty="0"/>
              <a:t>proper</a:t>
            </a:r>
            <a:r>
              <a:rPr spc="-10" dirty="0"/>
              <a:t> </a:t>
            </a:r>
            <a:r>
              <a:rPr dirty="0"/>
              <a:t>usage and</a:t>
            </a:r>
            <a:r>
              <a:rPr spc="-5" dirty="0"/>
              <a:t> implementation </a:t>
            </a:r>
            <a:r>
              <a:rPr dirty="0"/>
              <a:t>of</a:t>
            </a:r>
            <a:r>
              <a:rPr spc="-5" dirty="0"/>
              <a:t> </a:t>
            </a:r>
            <a:r>
              <a:rPr dirty="0"/>
              <a:t>DD</a:t>
            </a:r>
            <a:r>
              <a:rPr spc="-5" dirty="0"/>
              <a:t> </a:t>
            </a:r>
            <a:r>
              <a:rPr dirty="0"/>
              <a:t>1380</a:t>
            </a:r>
            <a:r>
              <a:rPr spc="-45" dirty="0"/>
              <a:t> </a:t>
            </a:r>
            <a:r>
              <a:rPr spc="-5" dirty="0"/>
              <a:t>TCCC </a:t>
            </a:r>
            <a:r>
              <a:rPr spc="-655" dirty="0"/>
              <a:t> </a:t>
            </a:r>
            <a:r>
              <a:rPr dirty="0"/>
              <a:t>Card</a:t>
            </a:r>
            <a:r>
              <a:rPr spc="-5" dirty="0"/>
              <a:t> </a:t>
            </a:r>
            <a:r>
              <a:rPr dirty="0"/>
              <a:t>and 9-Line </a:t>
            </a:r>
            <a:r>
              <a:rPr spc="-30" dirty="0"/>
              <a:t>MEDEVAC</a:t>
            </a:r>
            <a:r>
              <a:rPr spc="-5" dirty="0"/>
              <a:t> </a:t>
            </a:r>
            <a:r>
              <a:rPr dirty="0"/>
              <a:t>Card</a:t>
            </a:r>
          </a:p>
          <a:p>
            <a:pPr marL="12700">
              <a:lnSpc>
                <a:spcPts val="2840"/>
              </a:lnSpc>
              <a:spcBef>
                <a:spcPts val="1440"/>
              </a:spcBef>
            </a:pPr>
            <a:r>
              <a:rPr b="1" spc="-5" dirty="0">
                <a:solidFill>
                  <a:srgbClr val="901827"/>
                </a:solidFill>
                <a:latin typeface="Arial"/>
                <a:cs typeface="Arial"/>
              </a:rPr>
              <a:t>TRAIN,</a:t>
            </a:r>
            <a:r>
              <a:rPr b="1" spc="-15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901827"/>
                </a:solidFill>
                <a:latin typeface="Arial"/>
                <a:cs typeface="Arial"/>
              </a:rPr>
              <a:t>TRAIN,</a:t>
            </a:r>
            <a:r>
              <a:rPr b="1" spc="-15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901827"/>
                </a:solidFill>
                <a:latin typeface="Arial"/>
                <a:cs typeface="Arial"/>
              </a:rPr>
              <a:t>TRAIN!!!</a:t>
            </a:r>
          </a:p>
          <a:p>
            <a:pPr marL="12700" marR="53975">
              <a:lnSpc>
                <a:spcPts val="2800"/>
              </a:lnSpc>
              <a:spcBef>
                <a:spcPts val="120"/>
              </a:spcBef>
            </a:pPr>
            <a:r>
              <a:rPr dirty="0"/>
              <a:t>Check</a:t>
            </a:r>
            <a:r>
              <a:rPr spc="-20" dirty="0"/>
              <a:t> </a:t>
            </a:r>
            <a:r>
              <a:rPr dirty="0"/>
              <a:t>your</a:t>
            </a:r>
            <a:r>
              <a:rPr spc="-20" dirty="0"/>
              <a:t> </a:t>
            </a:r>
            <a:r>
              <a:rPr dirty="0"/>
              <a:t>durable</a:t>
            </a:r>
            <a:r>
              <a:rPr spc="-15" dirty="0"/>
              <a:t> </a:t>
            </a:r>
            <a:r>
              <a:rPr dirty="0"/>
              <a:t>(non-disposable)</a:t>
            </a:r>
            <a:r>
              <a:rPr spc="-15" dirty="0"/>
              <a:t> </a:t>
            </a:r>
            <a:r>
              <a:rPr dirty="0"/>
              <a:t>equipment</a:t>
            </a:r>
            <a:r>
              <a:rPr spc="-20" dirty="0"/>
              <a:t> </a:t>
            </a:r>
            <a:r>
              <a:rPr spc="-5" dirty="0"/>
              <a:t>to</a:t>
            </a:r>
            <a:r>
              <a:rPr spc="-15" dirty="0"/>
              <a:t> </a:t>
            </a:r>
            <a:r>
              <a:rPr dirty="0"/>
              <a:t>make</a:t>
            </a:r>
            <a:r>
              <a:rPr spc="-10" dirty="0"/>
              <a:t> </a:t>
            </a:r>
            <a:r>
              <a:rPr dirty="0"/>
              <a:t>sure </a:t>
            </a:r>
            <a:r>
              <a:rPr spc="-655" dirty="0"/>
              <a:t> </a:t>
            </a:r>
            <a:r>
              <a:rPr spc="-5" dirty="0"/>
              <a:t>that </a:t>
            </a:r>
            <a:r>
              <a:rPr dirty="0"/>
              <a:t>it</a:t>
            </a:r>
            <a:r>
              <a:rPr spc="-5" dirty="0"/>
              <a:t> </a:t>
            </a:r>
            <a:r>
              <a:rPr dirty="0"/>
              <a:t>works</a:t>
            </a:r>
            <a:r>
              <a:rPr spc="-5" dirty="0"/>
              <a:t> after repeated</a:t>
            </a:r>
            <a:r>
              <a:rPr dirty="0"/>
              <a:t> </a:t>
            </a:r>
            <a:r>
              <a:rPr spc="-5" dirty="0"/>
              <a:t>training</a:t>
            </a:r>
          </a:p>
        </p:txBody>
      </p:sp>
      <p:sp>
        <p:nvSpPr>
          <p:cNvPr id="6" name="object 6"/>
          <p:cNvSpPr/>
          <p:nvPr/>
        </p:nvSpPr>
        <p:spPr>
          <a:xfrm>
            <a:off x="1490762" y="3136998"/>
            <a:ext cx="114300" cy="368300"/>
          </a:xfrm>
          <a:custGeom>
            <a:avLst/>
            <a:gdLst/>
            <a:ahLst/>
            <a:cxnLst/>
            <a:rect l="l" t="t" r="r" b="b"/>
            <a:pathLst>
              <a:path w="114300" h="368300">
                <a:moveTo>
                  <a:pt x="0" y="368104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8104"/>
                </a:lnTo>
                <a:lnTo>
                  <a:pt x="0" y="36810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0762" y="3728162"/>
            <a:ext cx="114300" cy="599440"/>
          </a:xfrm>
          <a:custGeom>
            <a:avLst/>
            <a:gdLst/>
            <a:ahLst/>
            <a:cxnLst/>
            <a:rect l="l" t="t" r="r" b="b"/>
            <a:pathLst>
              <a:path w="114300" h="599439">
                <a:moveTo>
                  <a:pt x="0" y="599288"/>
                </a:moveTo>
                <a:lnTo>
                  <a:pt x="0" y="0"/>
                </a:lnTo>
                <a:lnTo>
                  <a:pt x="114300" y="0"/>
                </a:lnTo>
                <a:lnTo>
                  <a:pt x="114300" y="599288"/>
                </a:lnTo>
                <a:lnTo>
                  <a:pt x="0" y="59928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90762" y="4682626"/>
            <a:ext cx="114300" cy="1016635"/>
          </a:xfrm>
          <a:custGeom>
            <a:avLst/>
            <a:gdLst/>
            <a:ahLst/>
            <a:cxnLst/>
            <a:rect l="l" t="t" r="r" b="b"/>
            <a:pathLst>
              <a:path w="114300" h="1016635">
                <a:moveTo>
                  <a:pt x="0" y="1016115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16115"/>
                </a:lnTo>
                <a:lnTo>
                  <a:pt x="0" y="101611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27</a:t>
            </a:fld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46387" y="975784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CHECK</a:t>
            </a:r>
            <a:r>
              <a:rPr sz="3600" spc="-3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ON</a:t>
            </a:r>
            <a:r>
              <a:rPr sz="3600" spc="-3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836287" y="3854461"/>
            <a:ext cx="8848090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59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When should you inspect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JFAK,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 CLS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bag,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CMC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bag and </a:t>
            </a:r>
            <a:r>
              <a:rPr sz="2400" b="1" spc="-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Service-specific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medical kits?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200" y="1876414"/>
            <a:ext cx="715553" cy="75376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836287" y="1736996"/>
            <a:ext cx="9324340" cy="11023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What type of tourniquet found in the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CMC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Aid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Bag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is used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hemorrhage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axilla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too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proximal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400" b="1" spc="-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effective limb tourniquet application?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200" y="3850940"/>
            <a:ext cx="715553" cy="75376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3226" y="2865151"/>
            <a:ext cx="67856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175" dirty="0">
                <a:solidFill>
                  <a:srgbClr val="FFFFFF"/>
                </a:solidFill>
              </a:rPr>
              <a:t> </a:t>
            </a:r>
            <a:r>
              <a:rPr sz="6000" spc="-5" dirty="0">
                <a:solidFill>
                  <a:srgbClr val="FFFFFF"/>
                </a:solidFill>
              </a:rPr>
              <a:t>QUESTIONS?</a:t>
            </a:r>
            <a:endParaRPr sz="6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6314" y="1441706"/>
            <a:ext cx="1497388" cy="14351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824" y="1490729"/>
            <a:ext cx="2625206" cy="23569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723" y="4348005"/>
            <a:ext cx="2514600" cy="18161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71453" y="658210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7794" y="6458574"/>
            <a:ext cx="213609" cy="21360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697515" y="6459345"/>
            <a:ext cx="219075" cy="219075"/>
            <a:chOff x="5697515" y="6459345"/>
            <a:chExt cx="219075" cy="2190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3865" y="6465695"/>
              <a:ext cx="205988" cy="2059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7515" y="6459345"/>
              <a:ext cx="218688" cy="21868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999" y="5718355"/>
            <a:ext cx="8495665" cy="946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466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505050"/>
                </a:solidFill>
                <a:latin typeface="Arial"/>
                <a:cs typeface="Arial"/>
              </a:rPr>
              <a:t>7</a:t>
            </a:r>
            <a:r>
              <a:rPr sz="28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8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10"/>
              </a:spcBef>
              <a:tabLst>
                <a:tab pos="3139440" algn="l"/>
                <a:tab pos="5020310" algn="l"/>
              </a:tabLst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Objectives	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 Cognitive ELOs	=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17774" y="896828"/>
            <a:ext cx="675703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505050"/>
                </a:solidFill>
              </a:rPr>
              <a:t>1</a:t>
            </a:r>
            <a:r>
              <a:rPr sz="2800" spc="-5" dirty="0">
                <a:solidFill>
                  <a:srgbClr val="505050"/>
                </a:solidFill>
              </a:rPr>
              <a:t> </a:t>
            </a:r>
            <a:r>
              <a:rPr sz="2800" dirty="0">
                <a:solidFill>
                  <a:srgbClr val="505050"/>
                </a:solidFill>
              </a:rPr>
              <a:t>x</a:t>
            </a:r>
            <a:r>
              <a:rPr sz="2800" spc="-5" dirty="0">
                <a:solidFill>
                  <a:srgbClr val="505050"/>
                </a:solidFill>
              </a:rPr>
              <a:t> </a:t>
            </a:r>
            <a:r>
              <a:rPr sz="2800" spc="-5" dirty="0">
                <a:solidFill>
                  <a:srgbClr val="921928"/>
                </a:solidFill>
              </a:rPr>
              <a:t>TERMINAL</a:t>
            </a:r>
            <a:r>
              <a:rPr sz="2800" spc="-55" dirty="0">
                <a:solidFill>
                  <a:srgbClr val="921928"/>
                </a:solidFill>
              </a:rPr>
              <a:t> </a:t>
            </a:r>
            <a:r>
              <a:rPr sz="2800" spc="-5" dirty="0">
                <a:solidFill>
                  <a:srgbClr val="921928"/>
                </a:solidFill>
              </a:rPr>
              <a:t>LEARNING OBJECTIVES</a:t>
            </a:r>
            <a:endParaRPr sz="2800"/>
          </a:p>
        </p:txBody>
      </p:sp>
      <p:grpSp>
        <p:nvGrpSpPr>
          <p:cNvPr id="9" name="object 9"/>
          <p:cNvGrpSpPr/>
          <p:nvPr/>
        </p:nvGrpSpPr>
        <p:grpSpPr>
          <a:xfrm>
            <a:off x="472409" y="1649208"/>
            <a:ext cx="11322685" cy="3865245"/>
            <a:chOff x="472409" y="1649208"/>
            <a:chExt cx="11322685" cy="3865245"/>
          </a:xfrm>
        </p:grpSpPr>
        <p:sp>
          <p:nvSpPr>
            <p:cNvPr id="10" name="object 10"/>
            <p:cNvSpPr/>
            <p:nvPr/>
          </p:nvSpPr>
          <p:spPr>
            <a:xfrm>
              <a:off x="486697" y="1663495"/>
              <a:ext cx="11294110" cy="3836670"/>
            </a:xfrm>
            <a:custGeom>
              <a:avLst/>
              <a:gdLst/>
              <a:ahLst/>
              <a:cxnLst/>
              <a:rect l="l" t="t" r="r" b="b"/>
              <a:pathLst>
                <a:path w="11294110" h="3836670">
                  <a:moveTo>
                    <a:pt x="122577" y="0"/>
                  </a:moveTo>
                  <a:lnTo>
                    <a:pt x="11171057" y="0"/>
                  </a:lnTo>
                  <a:lnTo>
                    <a:pt x="11218769" y="9632"/>
                  </a:lnTo>
                  <a:lnTo>
                    <a:pt x="11257732" y="35902"/>
                  </a:lnTo>
                  <a:lnTo>
                    <a:pt x="11284002" y="74864"/>
                  </a:lnTo>
                  <a:lnTo>
                    <a:pt x="11293635" y="122577"/>
                  </a:lnTo>
                  <a:lnTo>
                    <a:pt x="11293635" y="3713972"/>
                  </a:lnTo>
                  <a:lnTo>
                    <a:pt x="11284002" y="3761685"/>
                  </a:lnTo>
                  <a:lnTo>
                    <a:pt x="11257732" y="3800647"/>
                  </a:lnTo>
                  <a:lnTo>
                    <a:pt x="11218769" y="3826916"/>
                  </a:lnTo>
                  <a:lnTo>
                    <a:pt x="11171057" y="3836549"/>
                  </a:lnTo>
                  <a:lnTo>
                    <a:pt x="122577" y="3836549"/>
                  </a:lnTo>
                  <a:lnTo>
                    <a:pt x="74864" y="3826916"/>
                  </a:lnTo>
                  <a:lnTo>
                    <a:pt x="35902" y="3800647"/>
                  </a:lnTo>
                  <a:lnTo>
                    <a:pt x="9632" y="3761685"/>
                  </a:lnTo>
                  <a:lnTo>
                    <a:pt x="0" y="3713972"/>
                  </a:lnTo>
                  <a:lnTo>
                    <a:pt x="0" y="122577"/>
                  </a:lnTo>
                  <a:lnTo>
                    <a:pt x="9632" y="74864"/>
                  </a:lnTo>
                  <a:lnTo>
                    <a:pt x="35902" y="35902"/>
                  </a:lnTo>
                  <a:lnTo>
                    <a:pt x="74864" y="9632"/>
                  </a:lnTo>
                  <a:lnTo>
                    <a:pt x="122577" y="0"/>
                  </a:lnTo>
                  <a:close/>
                </a:path>
              </a:pathLst>
            </a:custGeom>
            <a:ln w="28574">
              <a:solidFill>
                <a:srgbClr val="D8D9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6457" y="2445325"/>
              <a:ext cx="10863580" cy="0"/>
            </a:xfrm>
            <a:custGeom>
              <a:avLst/>
              <a:gdLst/>
              <a:ahLst/>
              <a:cxnLst/>
              <a:rect l="l" t="t" r="r" b="b"/>
              <a:pathLst>
                <a:path w="10863580">
                  <a:moveTo>
                    <a:pt x="0" y="0"/>
                  </a:moveTo>
                  <a:lnTo>
                    <a:pt x="10863277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1758" y="2605603"/>
              <a:ext cx="183080" cy="1830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1758" y="2930034"/>
              <a:ext cx="183080" cy="1830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5025" y="4058939"/>
              <a:ext cx="183080" cy="1830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5171" y="3491665"/>
              <a:ext cx="183080" cy="1830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5622" y="4397030"/>
              <a:ext cx="183080" cy="1830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623" y="5103308"/>
              <a:ext cx="183080" cy="1830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622" y="4755109"/>
              <a:ext cx="183080" cy="18308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47211" y="1746927"/>
            <a:ext cx="10356215" cy="347535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468630" marR="962025" indent="-418465">
              <a:lnSpc>
                <a:spcPts val="2100"/>
              </a:lnSpc>
              <a:spcBef>
                <a:spcPts val="420"/>
              </a:spcBef>
              <a:tabLst>
                <a:tab pos="468630" algn="l"/>
              </a:tabLst>
            </a:pPr>
            <a:r>
              <a:rPr sz="3000" b="1" baseline="-6944" dirty="0">
                <a:solidFill>
                  <a:srgbClr val="921928"/>
                </a:solidFill>
                <a:latin typeface="Arial"/>
                <a:cs typeface="Arial"/>
              </a:rPr>
              <a:t>03	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Describe</a:t>
            </a:r>
            <a:r>
              <a:rPr sz="18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the</a:t>
            </a:r>
            <a:r>
              <a:rPr sz="18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use</a:t>
            </a:r>
            <a:r>
              <a:rPr sz="18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of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individual</a:t>
            </a:r>
            <a:r>
              <a:rPr sz="18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</a:t>
            </a:r>
            <a:r>
              <a:rPr sz="18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equipment</a:t>
            </a:r>
            <a:r>
              <a:rPr sz="18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components</a:t>
            </a:r>
            <a:r>
              <a:rPr sz="18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accordance</a:t>
            </a:r>
            <a:r>
              <a:rPr sz="18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with </a:t>
            </a:r>
            <a:r>
              <a:rPr sz="1800" b="1" spc="-484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CoTCCC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Guidelines.</a:t>
            </a:r>
            <a:endParaRPr sz="1800">
              <a:latin typeface="Arial"/>
              <a:cs typeface="Arial"/>
            </a:endParaRPr>
          </a:p>
          <a:p>
            <a:pPr marL="838200" lvl="1" indent="-378460">
              <a:lnSpc>
                <a:spcPct val="100000"/>
              </a:lnSpc>
              <a:spcBef>
                <a:spcPts val="1720"/>
              </a:spcBef>
              <a:buFont typeface="Arial"/>
              <a:buAutoNum type="arabicPeriod"/>
              <a:tabLst>
                <a:tab pos="838835" algn="l"/>
              </a:tabLst>
            </a:pPr>
            <a:r>
              <a:rPr sz="1600" dirty="0">
                <a:latin typeface="Arial MT"/>
                <a:cs typeface="Arial MT"/>
              </a:rPr>
              <a:t>Describe</a:t>
            </a:r>
            <a:r>
              <a:rPr sz="1600" spc="-5" dirty="0">
                <a:latin typeface="Arial MT"/>
                <a:cs typeface="Arial MT"/>
              </a:rPr>
              <a:t> the</a:t>
            </a:r>
            <a:r>
              <a:rPr sz="1600" dirty="0">
                <a:latin typeface="Arial MT"/>
                <a:cs typeface="Arial MT"/>
              </a:rPr>
              <a:t> use of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first </a:t>
            </a:r>
            <a:r>
              <a:rPr sz="1600" dirty="0">
                <a:latin typeface="Arial MT"/>
                <a:cs typeface="Arial MT"/>
              </a:rPr>
              <a:t>aid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kit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 accordance</a:t>
            </a:r>
            <a:r>
              <a:rPr sz="1600" spc="-5" dirty="0">
                <a:latin typeface="Arial MT"/>
                <a:cs typeface="Arial MT"/>
              </a:rPr>
              <a:t> with</a:t>
            </a:r>
            <a:r>
              <a:rPr sz="1600" dirty="0">
                <a:latin typeface="Arial MT"/>
                <a:cs typeface="Arial MT"/>
              </a:rPr>
              <a:t> Service </a:t>
            </a:r>
            <a:r>
              <a:rPr sz="1600" spc="-20" dirty="0">
                <a:latin typeface="Arial MT"/>
                <a:cs typeface="Arial MT"/>
              </a:rPr>
              <a:t>policy.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(ASM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T2)</a:t>
            </a:r>
            <a:endParaRPr sz="1600">
              <a:latin typeface="Arial MT"/>
              <a:cs typeface="Arial MT"/>
            </a:endParaRPr>
          </a:p>
          <a:p>
            <a:pPr marL="838200" marR="213995" lvl="1" indent="-378460">
              <a:lnSpc>
                <a:spcPts val="1630"/>
              </a:lnSpc>
              <a:spcBef>
                <a:spcPts val="1000"/>
              </a:spcBef>
              <a:buFont typeface="Arial"/>
              <a:buAutoNum type="arabicPeriod"/>
              <a:tabLst>
                <a:tab pos="83883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contents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individual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Joint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First</a:t>
            </a:r>
            <a:r>
              <a:rPr sz="1600" spc="-8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Aid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Kit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(JFAK),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and/or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other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Service-specific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first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aid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kits.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(ASM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T2:E6)</a:t>
            </a:r>
            <a:endParaRPr sz="1600">
              <a:latin typeface="Arial MT"/>
              <a:cs typeface="Arial MT"/>
            </a:endParaRPr>
          </a:p>
          <a:p>
            <a:pPr marL="838200" marR="687705" lvl="1" indent="-378460">
              <a:lnSpc>
                <a:spcPts val="1630"/>
              </a:lnSpc>
              <a:spcBef>
                <a:spcPts val="990"/>
              </a:spcBef>
              <a:buFont typeface="Arial"/>
              <a:buAutoNum type="arabicPeriod"/>
              <a:tabLst>
                <a:tab pos="838835" algn="l"/>
              </a:tabLst>
            </a:pPr>
            <a:r>
              <a:rPr sz="1600" dirty="0">
                <a:latin typeface="Arial MT"/>
                <a:cs typeface="Arial MT"/>
              </a:rPr>
              <a:t>Describe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general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maintenance</a:t>
            </a:r>
            <a:r>
              <a:rPr sz="1600" dirty="0">
                <a:latin typeface="Arial MT"/>
                <a:cs typeface="Arial MT"/>
              </a:rPr>
              <a:t> 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resupply procedures </a:t>
            </a:r>
            <a:r>
              <a:rPr sz="1600" spc="-5" dirty="0">
                <a:latin typeface="Arial MT"/>
                <a:cs typeface="Arial MT"/>
              </a:rPr>
              <a:t>for trauma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materials</a:t>
            </a:r>
            <a:r>
              <a:rPr sz="1600" dirty="0">
                <a:latin typeface="Arial MT"/>
                <a:cs typeface="Arial MT"/>
              </a:rPr>
              <a:t> in 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first</a:t>
            </a:r>
            <a:r>
              <a:rPr sz="1600" dirty="0">
                <a:latin typeface="Arial MT"/>
                <a:cs typeface="Arial MT"/>
              </a:rPr>
              <a:t> aid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kit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accordance</a:t>
            </a:r>
            <a:r>
              <a:rPr sz="1600" spc="-5" dirty="0">
                <a:latin typeface="Arial MT"/>
                <a:cs typeface="Arial MT"/>
              </a:rPr>
              <a:t> with</a:t>
            </a:r>
            <a:r>
              <a:rPr sz="1600" dirty="0">
                <a:latin typeface="Arial MT"/>
                <a:cs typeface="Arial MT"/>
              </a:rPr>
              <a:t> Service guidelines.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(ASM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T2:E7)</a:t>
            </a:r>
            <a:endParaRPr sz="1600">
              <a:latin typeface="Arial MT"/>
              <a:cs typeface="Arial MT"/>
            </a:endParaRPr>
          </a:p>
          <a:p>
            <a:pPr marL="838200" lvl="1" indent="-378460">
              <a:lnSpc>
                <a:spcPct val="100000"/>
              </a:lnSpc>
              <a:spcBef>
                <a:spcPts val="695"/>
              </a:spcBef>
              <a:buFont typeface="Arial"/>
              <a:buAutoNum type="arabicPeriod"/>
              <a:tabLst>
                <a:tab pos="83883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contents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combat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lifesaver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kit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and/or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other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Service-specific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first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aid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kits.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(CLS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T3:E12)</a:t>
            </a:r>
            <a:endParaRPr sz="1600">
              <a:latin typeface="Arial MT"/>
              <a:cs typeface="Arial MT"/>
            </a:endParaRPr>
          </a:p>
          <a:p>
            <a:pPr marL="838200" lvl="1" indent="-378460">
              <a:lnSpc>
                <a:spcPct val="100000"/>
              </a:lnSpc>
              <a:spcBef>
                <a:spcPts val="705"/>
              </a:spcBef>
              <a:buFont typeface="Arial"/>
              <a:buAutoNum type="arabicPeriod"/>
              <a:tabLst>
                <a:tab pos="838835" algn="l"/>
              </a:tabLst>
            </a:pPr>
            <a:r>
              <a:rPr sz="1600" dirty="0">
                <a:latin typeface="Arial MT"/>
                <a:cs typeface="Arial MT"/>
              </a:rPr>
              <a:t>Describe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use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-5" dirty="0">
                <a:latin typeface="Arial MT"/>
                <a:cs typeface="Arial MT"/>
              </a:rPr>
              <a:t> components</a:t>
            </a:r>
            <a:r>
              <a:rPr sz="1600" dirty="0">
                <a:latin typeface="Arial MT"/>
                <a:cs typeface="Arial MT"/>
              </a:rPr>
              <a:t> of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combat </a:t>
            </a:r>
            <a:r>
              <a:rPr sz="1600" spc="-5" dirty="0">
                <a:latin typeface="Arial MT"/>
                <a:cs typeface="Arial MT"/>
              </a:rPr>
              <a:t>lifesaver </a:t>
            </a:r>
            <a:r>
              <a:rPr sz="1600" dirty="0">
                <a:latin typeface="Arial MT"/>
                <a:cs typeface="Arial MT"/>
              </a:rPr>
              <a:t>kit in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accordance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Service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policy.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(CLS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T3:E13)</a:t>
            </a:r>
            <a:endParaRPr sz="1600">
              <a:latin typeface="Arial MT"/>
              <a:cs typeface="Arial MT"/>
            </a:endParaRPr>
          </a:p>
          <a:p>
            <a:pPr marL="838200" lvl="1" indent="-378460">
              <a:lnSpc>
                <a:spcPct val="100000"/>
              </a:lnSpc>
              <a:spcBef>
                <a:spcPts val="705"/>
              </a:spcBef>
              <a:buFont typeface="Arial"/>
              <a:buAutoNum type="arabicPeriod"/>
              <a:tabLst>
                <a:tab pos="83883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contents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medic/corpsman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aid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bag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and/or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other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Service-specific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first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aid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kits.</a:t>
            </a:r>
            <a:endParaRPr sz="1600">
              <a:latin typeface="Arial MT"/>
              <a:cs typeface="Arial MT"/>
            </a:endParaRPr>
          </a:p>
          <a:p>
            <a:pPr marL="838200" lvl="1" indent="-378460">
              <a:lnSpc>
                <a:spcPct val="100000"/>
              </a:lnSpc>
              <a:spcBef>
                <a:spcPts val="705"/>
              </a:spcBef>
              <a:buFont typeface="Arial"/>
              <a:buAutoNum type="arabicPeriod"/>
              <a:tabLst>
                <a:tab pos="838835" algn="l"/>
              </a:tabLst>
            </a:pPr>
            <a:r>
              <a:rPr sz="1600" dirty="0">
                <a:latin typeface="Arial MT"/>
                <a:cs typeface="Arial MT"/>
              </a:rPr>
              <a:t>Describe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dirty="0">
                <a:latin typeface="Arial MT"/>
                <a:cs typeface="Arial MT"/>
              </a:rPr>
              <a:t> use of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medic/corpsman</a:t>
            </a:r>
            <a:r>
              <a:rPr sz="1600" dirty="0">
                <a:latin typeface="Arial MT"/>
                <a:cs typeface="Arial MT"/>
              </a:rPr>
              <a:t> aid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bag,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 accordance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dirty="0">
                <a:latin typeface="Arial MT"/>
                <a:cs typeface="Arial MT"/>
              </a:rPr>
              <a:t> Service </a:t>
            </a:r>
            <a:r>
              <a:rPr sz="1600" spc="-20" dirty="0">
                <a:latin typeface="Arial MT"/>
                <a:cs typeface="Arial MT"/>
              </a:rPr>
              <a:t>policy.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7813" y="6407165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13824" y="923608"/>
            <a:ext cx="315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REFERENCES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211252" y="1945568"/>
            <a:ext cx="5565140" cy="3153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TCCC:</a:t>
            </a:r>
            <a:r>
              <a:rPr sz="1800" b="1" spc="-3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Guidelines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400" spc="-3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JTS/CoTCCC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Arial MT"/>
              <a:cs typeface="Arial MT"/>
            </a:endParaRPr>
          </a:p>
          <a:p>
            <a:pPr marL="12700" marR="5080">
              <a:lnSpc>
                <a:spcPts val="1600"/>
              </a:lnSpc>
            </a:pP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The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latest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 edition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is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dated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05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November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2020.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These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guidelines,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updated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regularly,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are</a:t>
            </a:r>
            <a:r>
              <a:rPr sz="14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the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result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of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decisions</a:t>
            </a:r>
            <a:r>
              <a:rPr sz="14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made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by</a:t>
            </a:r>
            <a:r>
              <a:rPr sz="14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CoTCCC</a:t>
            </a:r>
            <a:r>
              <a:rPr sz="14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in </a:t>
            </a:r>
            <a:r>
              <a:rPr sz="1400" b="1" spc="-37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exploring evidence-based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research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on best practices.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Arial"/>
              <a:cs typeface="Arial"/>
            </a:endParaRPr>
          </a:p>
          <a:p>
            <a:pPr marL="45085">
              <a:lnSpc>
                <a:spcPts val="2130"/>
              </a:lnSpc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PHTLS:</a:t>
            </a:r>
            <a:r>
              <a:rPr sz="18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Military</a:t>
            </a:r>
            <a:r>
              <a:rPr sz="18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Edition</a:t>
            </a:r>
            <a:endParaRPr sz="1800">
              <a:latin typeface="Arial"/>
              <a:cs typeface="Arial"/>
            </a:endParaRPr>
          </a:p>
          <a:p>
            <a:pPr marL="45085">
              <a:lnSpc>
                <a:spcPts val="1650"/>
              </a:lnSpc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400" spc="-5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NAEMT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Arial MT"/>
              <a:cs typeface="Arial MT"/>
            </a:endParaRPr>
          </a:p>
          <a:p>
            <a:pPr marL="45085" marR="461645">
              <a:lnSpc>
                <a:spcPts val="1600"/>
              </a:lnSpc>
            </a:pP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Prehospital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4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Life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Support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(PHTLS),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Military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Edition,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teaches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and</a:t>
            </a:r>
            <a:r>
              <a:rPr sz="14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reinforces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the</a:t>
            </a:r>
            <a:r>
              <a:rPr sz="1400" b="1" spc="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principles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of</a:t>
            </a:r>
            <a:r>
              <a:rPr sz="14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rapidly</a:t>
            </a:r>
            <a:r>
              <a:rPr sz="1400" b="1" spc="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assessing</a:t>
            </a:r>
            <a:r>
              <a:rPr sz="14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a </a:t>
            </a:r>
            <a:r>
              <a:rPr sz="1400" b="1" spc="-37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patient using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an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 orderly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approach.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3138" y="1738463"/>
            <a:ext cx="5702300" cy="4325620"/>
            <a:chOff x="463138" y="1738463"/>
            <a:chExt cx="5702300" cy="43256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138" y="1738463"/>
              <a:ext cx="5702162" cy="43254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1223" y="1776817"/>
              <a:ext cx="3047696" cy="415734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2608" y="740636"/>
            <a:ext cx="5386705" cy="1229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20"/>
              </a:lnSpc>
              <a:spcBef>
                <a:spcPts val="100"/>
              </a:spcBef>
            </a:pPr>
            <a:r>
              <a:rPr sz="3600" spc="-5" dirty="0">
                <a:solidFill>
                  <a:srgbClr val="921928"/>
                </a:solidFill>
              </a:rPr>
              <a:t>FIRST</a:t>
            </a:r>
            <a:r>
              <a:rPr sz="3600" spc="-155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AID</a:t>
            </a:r>
            <a:r>
              <a:rPr sz="3600" spc="-2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KITS</a:t>
            </a:r>
            <a:endParaRPr sz="3600"/>
          </a:p>
          <a:p>
            <a:pPr algn="ctr">
              <a:lnSpc>
                <a:spcPts val="5460"/>
              </a:lnSpc>
            </a:pPr>
            <a:r>
              <a:rPr sz="4800" spc="-95" dirty="0"/>
              <a:t>WHAT</a:t>
            </a:r>
            <a:r>
              <a:rPr sz="4800" spc="-30" dirty="0"/>
              <a:t> </a:t>
            </a:r>
            <a:r>
              <a:rPr sz="4800" dirty="0"/>
              <a:t>DO</a:t>
            </a:r>
            <a:r>
              <a:rPr sz="4800" spc="-25" dirty="0"/>
              <a:t> </a:t>
            </a:r>
            <a:r>
              <a:rPr sz="4800" dirty="0"/>
              <a:t>I</a:t>
            </a:r>
            <a:r>
              <a:rPr sz="4800" spc="-30" dirty="0"/>
              <a:t> </a:t>
            </a:r>
            <a:r>
              <a:rPr sz="4800" spc="-75" dirty="0"/>
              <a:t>TAKE?</a:t>
            </a:r>
            <a:endParaRPr sz="4800"/>
          </a:p>
        </p:txBody>
      </p:sp>
      <p:grpSp>
        <p:nvGrpSpPr>
          <p:cNvPr id="3" name="object 3"/>
          <p:cNvGrpSpPr/>
          <p:nvPr/>
        </p:nvGrpSpPr>
        <p:grpSpPr>
          <a:xfrm>
            <a:off x="552090" y="5470635"/>
            <a:ext cx="11076940" cy="1009015"/>
            <a:chOff x="552090" y="5470635"/>
            <a:chExt cx="11076940" cy="1009015"/>
          </a:xfrm>
        </p:grpSpPr>
        <p:sp>
          <p:nvSpPr>
            <p:cNvPr id="4" name="object 4"/>
            <p:cNvSpPr/>
            <p:nvPr/>
          </p:nvSpPr>
          <p:spPr>
            <a:xfrm>
              <a:off x="552090" y="5470635"/>
              <a:ext cx="11076940" cy="1009015"/>
            </a:xfrm>
            <a:custGeom>
              <a:avLst/>
              <a:gdLst/>
              <a:ahLst/>
              <a:cxnLst/>
              <a:rect l="l" t="t" r="r" b="b"/>
              <a:pathLst>
                <a:path w="11076940" h="1009014">
                  <a:moveTo>
                    <a:pt x="10960474" y="0"/>
                  </a:moveTo>
                  <a:lnTo>
                    <a:pt x="115842" y="0"/>
                  </a:lnTo>
                  <a:lnTo>
                    <a:pt x="70751" y="9103"/>
                  </a:lnTo>
                  <a:lnTo>
                    <a:pt x="33929" y="33929"/>
                  </a:lnTo>
                  <a:lnTo>
                    <a:pt x="9103" y="70750"/>
                  </a:lnTo>
                  <a:lnTo>
                    <a:pt x="0" y="115841"/>
                  </a:lnTo>
                  <a:lnTo>
                    <a:pt x="0" y="893150"/>
                  </a:lnTo>
                  <a:lnTo>
                    <a:pt x="9103" y="938242"/>
                  </a:lnTo>
                  <a:lnTo>
                    <a:pt x="33929" y="975064"/>
                  </a:lnTo>
                  <a:lnTo>
                    <a:pt x="70751" y="999890"/>
                  </a:lnTo>
                  <a:lnTo>
                    <a:pt x="115842" y="1008993"/>
                  </a:lnTo>
                  <a:lnTo>
                    <a:pt x="10960474" y="1008993"/>
                  </a:lnTo>
                  <a:lnTo>
                    <a:pt x="11005565" y="999890"/>
                  </a:lnTo>
                  <a:lnTo>
                    <a:pt x="11042387" y="975064"/>
                  </a:lnTo>
                  <a:lnTo>
                    <a:pt x="11067213" y="938242"/>
                  </a:lnTo>
                  <a:lnTo>
                    <a:pt x="11076317" y="893150"/>
                  </a:lnTo>
                  <a:lnTo>
                    <a:pt x="11076317" y="115841"/>
                  </a:lnTo>
                  <a:lnTo>
                    <a:pt x="11067213" y="70750"/>
                  </a:lnTo>
                  <a:lnTo>
                    <a:pt x="11042387" y="33929"/>
                  </a:lnTo>
                  <a:lnTo>
                    <a:pt x="11005565" y="9103"/>
                  </a:lnTo>
                  <a:lnTo>
                    <a:pt x="10960474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523" y="5730623"/>
              <a:ext cx="662966" cy="54432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715570" y="5650551"/>
            <a:ext cx="8693785" cy="6369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85"/>
              </a:spcBef>
            </a:pPr>
            <a:r>
              <a:rPr sz="2000" b="1" dirty="0">
                <a:latin typeface="Arial"/>
                <a:cs typeface="Arial"/>
              </a:rPr>
              <a:t>Unit 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Standard Operating Procedures (</a:t>
            </a:r>
            <a:r>
              <a:rPr sz="2000" b="1" spc="-5" dirty="0">
                <a:latin typeface="Arial"/>
                <a:cs typeface="Arial"/>
              </a:rPr>
              <a:t>SOPs) </a:t>
            </a:r>
            <a:r>
              <a:rPr sz="2000" spc="-5" dirty="0">
                <a:latin typeface="Arial MT"/>
                <a:cs typeface="Arial MT"/>
              </a:rPr>
              <a:t>and </a:t>
            </a:r>
            <a:r>
              <a:rPr sz="2000" b="1" dirty="0">
                <a:latin typeface="Arial"/>
                <a:cs typeface="Arial"/>
              </a:rPr>
              <a:t>individual </a:t>
            </a:r>
            <a:r>
              <a:rPr sz="2000" b="1" spc="-5" dirty="0">
                <a:latin typeface="Arial"/>
                <a:cs typeface="Arial"/>
              </a:rPr>
              <a:t>responder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capabilities/scope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of</a:t>
            </a:r>
            <a:r>
              <a:rPr sz="2000" b="1" dirty="0">
                <a:latin typeface="Arial"/>
                <a:cs typeface="Arial"/>
              </a:rPr>
              <a:t> care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will </a:t>
            </a:r>
            <a:r>
              <a:rPr sz="2000" spc="-5" dirty="0">
                <a:latin typeface="Arial MT"/>
                <a:cs typeface="Arial MT"/>
              </a:rPr>
              <a:t>determine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what is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carried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First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Aid </a:t>
            </a:r>
            <a:r>
              <a:rPr sz="2000" spc="-5" dirty="0">
                <a:latin typeface="Arial MT"/>
                <a:cs typeface="Arial MT"/>
              </a:rPr>
              <a:t>Kits.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1798" y="4401777"/>
            <a:ext cx="2475865" cy="9480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indent="-635" algn="ctr">
              <a:lnSpc>
                <a:spcPts val="2530"/>
              </a:lnSpc>
              <a:spcBef>
                <a:spcPts val="475"/>
              </a:spcBef>
            </a:pPr>
            <a:r>
              <a:rPr sz="2400" b="1" spc="-35" dirty="0">
                <a:solidFill>
                  <a:srgbClr val="921928"/>
                </a:solidFill>
                <a:latin typeface="Arial"/>
                <a:cs typeface="Arial"/>
              </a:rPr>
              <a:t>COMBAT 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LIFESAVER</a:t>
            </a:r>
            <a:r>
              <a:rPr sz="2400" b="1" spc="-7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BAG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1825"/>
              </a:lnSpc>
            </a:pPr>
            <a:r>
              <a:rPr sz="1800" b="1" spc="-5" dirty="0">
                <a:latin typeface="Arial"/>
                <a:cs typeface="Arial"/>
              </a:rPr>
              <a:t>CLS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Bag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89606" y="4401777"/>
            <a:ext cx="2722245" cy="62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" algn="ctr">
              <a:lnSpc>
                <a:spcPts val="2725"/>
              </a:lnSpc>
              <a:spcBef>
                <a:spcPts val="100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INDIVIDUAL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2005"/>
              </a:lnSpc>
            </a:pPr>
            <a:r>
              <a:rPr sz="1800" b="1" spc="-5" dirty="0">
                <a:latin typeface="Arial"/>
                <a:cs typeface="Arial"/>
              </a:rPr>
              <a:t>Joint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First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Aid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Kit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(JFAK)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83914" y="2333308"/>
            <a:ext cx="2057753" cy="198867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04717" y="2476522"/>
            <a:ext cx="2277173" cy="163333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260"/>
              </a:lnSpc>
              <a:spcBef>
                <a:spcPts val="100"/>
              </a:spcBef>
            </a:pPr>
            <a:r>
              <a:rPr sz="3600" spc="-5" dirty="0">
                <a:solidFill>
                  <a:srgbClr val="921928"/>
                </a:solidFill>
              </a:rPr>
              <a:t>MEDICAL</a:t>
            </a:r>
            <a:r>
              <a:rPr sz="3600" spc="-9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SUPPLIES</a:t>
            </a:r>
            <a:endParaRPr sz="3600"/>
          </a:p>
          <a:p>
            <a:pPr algn="ctr">
              <a:lnSpc>
                <a:spcPts val="3300"/>
              </a:lnSpc>
            </a:pPr>
            <a:r>
              <a:rPr sz="2800" spc="-5" dirty="0"/>
              <a:t>YOU WILL</a:t>
            </a:r>
            <a:r>
              <a:rPr sz="2800" spc="-55" dirty="0"/>
              <a:t> </a:t>
            </a:r>
            <a:r>
              <a:rPr sz="2800" dirty="0"/>
              <a:t>NEED</a:t>
            </a:r>
            <a:r>
              <a:rPr sz="2800" spc="-5" dirty="0"/>
              <a:t> </a:t>
            </a:r>
            <a:r>
              <a:rPr sz="2800" spc="-30" dirty="0"/>
              <a:t>TO</a:t>
            </a:r>
            <a:r>
              <a:rPr sz="2800" spc="-5" dirty="0"/>
              <a:t> PROVIDE</a:t>
            </a:r>
            <a:r>
              <a:rPr sz="2800" spc="-110" dirty="0"/>
              <a:t> </a:t>
            </a:r>
            <a:r>
              <a:rPr sz="2800" spc="-5" dirty="0"/>
              <a:t>AID</a:t>
            </a:r>
            <a:r>
              <a:rPr sz="2800" spc="-105" dirty="0"/>
              <a:t> </a:t>
            </a:r>
            <a:r>
              <a:rPr sz="2800" dirty="0"/>
              <a:t>AND</a:t>
            </a:r>
            <a:r>
              <a:rPr sz="2800" spc="-5" dirty="0"/>
              <a:t> </a:t>
            </a:r>
            <a:r>
              <a:rPr sz="2800" spc="-55" dirty="0"/>
              <a:t>SAVE</a:t>
            </a:r>
            <a:r>
              <a:rPr sz="2800" dirty="0"/>
              <a:t> </a:t>
            </a:r>
            <a:r>
              <a:rPr sz="2800" spc="-5" dirty="0"/>
              <a:t>LIVES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4553317" y="5393727"/>
            <a:ext cx="2475865" cy="9480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indent="-635" algn="ctr">
              <a:lnSpc>
                <a:spcPts val="2530"/>
              </a:lnSpc>
              <a:spcBef>
                <a:spcPts val="475"/>
              </a:spcBef>
            </a:pPr>
            <a:r>
              <a:rPr sz="2400" b="1" spc="-35" dirty="0">
                <a:solidFill>
                  <a:srgbClr val="921928"/>
                </a:solidFill>
                <a:latin typeface="Arial"/>
                <a:cs typeface="Arial"/>
              </a:rPr>
              <a:t>COMBAT 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LIFESAVER</a:t>
            </a:r>
            <a:r>
              <a:rPr sz="2400" b="1" spc="-7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BAG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1825"/>
              </a:lnSpc>
            </a:pPr>
            <a:r>
              <a:rPr sz="1800" b="1" spc="-5" dirty="0">
                <a:latin typeface="Arial"/>
                <a:cs typeface="Arial"/>
              </a:rPr>
              <a:t>CLS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Bag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0739" y="5393727"/>
            <a:ext cx="2722245" cy="62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" algn="ctr">
              <a:lnSpc>
                <a:spcPts val="2725"/>
              </a:lnSpc>
              <a:spcBef>
                <a:spcPts val="100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INDIVIDUAL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2005"/>
              </a:lnSpc>
            </a:pPr>
            <a:r>
              <a:rPr sz="1800" b="1" spc="-5" dirty="0">
                <a:latin typeface="Arial"/>
                <a:cs typeface="Arial"/>
              </a:rPr>
              <a:t>Joint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First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Aid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Kit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(JFAK)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3810" y="5393727"/>
            <a:ext cx="3164205" cy="9480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indent="-635" algn="ctr">
              <a:lnSpc>
                <a:spcPts val="2530"/>
              </a:lnSpc>
              <a:spcBef>
                <a:spcPts val="475"/>
              </a:spcBef>
            </a:pPr>
            <a:r>
              <a:rPr sz="2400" b="1" spc="-35" dirty="0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sz="24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MEDIC/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CORPSMAN</a:t>
            </a:r>
            <a:r>
              <a:rPr sz="2400" b="1" spc="-114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AID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BAG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1825"/>
              </a:lnSpc>
            </a:pPr>
            <a:r>
              <a:rPr sz="1800" b="1" dirty="0">
                <a:latin typeface="Arial"/>
                <a:cs typeface="Arial"/>
              </a:rPr>
              <a:t>CMC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Aid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Bag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0459" y="3988904"/>
            <a:ext cx="2302046" cy="9732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70325" y="3243966"/>
            <a:ext cx="2057753" cy="186404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54523" y="2124859"/>
            <a:ext cx="3379735" cy="308916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8142" y="1735373"/>
            <a:ext cx="3442335" cy="3023235"/>
            <a:chOff x="348142" y="1735373"/>
            <a:chExt cx="3442335" cy="3023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69430" y="1735373"/>
              <a:ext cx="1420550" cy="18894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142" y="1883517"/>
              <a:ext cx="3044184" cy="287506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83656" y="729475"/>
            <a:ext cx="70250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>
                <a:solidFill>
                  <a:srgbClr val="921928"/>
                </a:solidFill>
              </a:rPr>
              <a:t>JFAK</a:t>
            </a:r>
            <a:r>
              <a:rPr spc="-10" dirty="0">
                <a:solidFill>
                  <a:srgbClr val="921928"/>
                </a:solidFill>
              </a:rPr>
              <a:t> </a:t>
            </a:r>
            <a:r>
              <a:rPr spc="-5" dirty="0"/>
              <a:t>CONTENT</a:t>
            </a:r>
            <a:r>
              <a:rPr spc="-130" dirty="0"/>
              <a:t> </a:t>
            </a:r>
            <a:r>
              <a:rPr dirty="0"/>
              <a:t>AND</a:t>
            </a:r>
            <a:r>
              <a:rPr spc="-5" dirty="0"/>
              <a:t> </a:t>
            </a:r>
            <a:r>
              <a:rPr spc="-25" dirty="0"/>
              <a:t>CAPABILITIES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27157" y="4822502"/>
            <a:ext cx="1769745" cy="62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25"/>
              </a:lnSpc>
              <a:spcBef>
                <a:spcPts val="100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INDIVIDUAL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2005"/>
              </a:lnSpc>
            </a:pPr>
            <a:r>
              <a:rPr sz="1800" b="1" spc="-30" dirty="0">
                <a:latin typeface="Arial"/>
                <a:cs typeface="Arial"/>
              </a:rPr>
              <a:t>JFAK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4556" y="5741111"/>
            <a:ext cx="3737610" cy="714375"/>
          </a:xfrm>
          <a:custGeom>
            <a:avLst/>
            <a:gdLst/>
            <a:ahLst/>
            <a:cxnLst/>
            <a:rect l="l" t="t" r="r" b="b"/>
            <a:pathLst>
              <a:path w="3737610" h="714375">
                <a:moveTo>
                  <a:pt x="3640808" y="0"/>
                </a:moveTo>
                <a:lnTo>
                  <a:pt x="96304" y="0"/>
                </a:lnTo>
                <a:lnTo>
                  <a:pt x="58818" y="7568"/>
                </a:lnTo>
                <a:lnTo>
                  <a:pt x="28207" y="28207"/>
                </a:lnTo>
                <a:lnTo>
                  <a:pt x="7568" y="58818"/>
                </a:lnTo>
                <a:lnTo>
                  <a:pt x="0" y="96304"/>
                </a:lnTo>
                <a:lnTo>
                  <a:pt x="0" y="618070"/>
                </a:lnTo>
                <a:lnTo>
                  <a:pt x="7568" y="655556"/>
                </a:lnTo>
                <a:lnTo>
                  <a:pt x="28207" y="686167"/>
                </a:lnTo>
                <a:lnTo>
                  <a:pt x="58818" y="706806"/>
                </a:lnTo>
                <a:lnTo>
                  <a:pt x="96304" y="714375"/>
                </a:lnTo>
                <a:lnTo>
                  <a:pt x="3640808" y="714375"/>
                </a:lnTo>
                <a:lnTo>
                  <a:pt x="3678294" y="706806"/>
                </a:lnTo>
                <a:lnTo>
                  <a:pt x="3708905" y="686167"/>
                </a:lnTo>
                <a:lnTo>
                  <a:pt x="3729544" y="655556"/>
                </a:lnTo>
                <a:lnTo>
                  <a:pt x="3737112" y="618070"/>
                </a:lnTo>
                <a:lnTo>
                  <a:pt x="3737112" y="96304"/>
                </a:lnTo>
                <a:lnTo>
                  <a:pt x="3729544" y="58818"/>
                </a:lnTo>
                <a:lnTo>
                  <a:pt x="3708905" y="28207"/>
                </a:lnTo>
                <a:lnTo>
                  <a:pt x="3678294" y="7568"/>
                </a:lnTo>
                <a:lnTo>
                  <a:pt x="3640808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44044" y="5825926"/>
            <a:ext cx="2619375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b="1" spc="-55" dirty="0">
                <a:solidFill>
                  <a:srgbClr val="2E3334"/>
                </a:solidFill>
                <a:latin typeface="Arial"/>
                <a:cs typeface="Arial"/>
              </a:rPr>
              <a:t>ALWAYS</a:t>
            </a:r>
            <a:r>
              <a:rPr sz="1600" b="1" spc="-2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use</a:t>
            </a:r>
            <a:r>
              <a:rPr sz="16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sz="16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casualty's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2E3334"/>
                </a:solidFill>
                <a:latin typeface="Arial"/>
                <a:cs typeface="Arial"/>
              </a:rPr>
              <a:t>JFAK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first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612" y="5893208"/>
            <a:ext cx="454769" cy="395918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4290707" y="4898984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1" y="0"/>
                </a:lnTo>
                <a:lnTo>
                  <a:pt x="256022" y="6280"/>
                </a:lnTo>
                <a:lnTo>
                  <a:pt x="212198" y="18840"/>
                </a:lnTo>
                <a:lnTo>
                  <a:pt x="170147" y="37681"/>
                </a:lnTo>
                <a:lnTo>
                  <a:pt x="130580" y="62803"/>
                </a:lnTo>
                <a:lnTo>
                  <a:pt x="94205" y="94204"/>
                </a:lnTo>
                <a:lnTo>
                  <a:pt x="62803" y="130579"/>
                </a:lnTo>
                <a:lnTo>
                  <a:pt x="37682" y="170147"/>
                </a:lnTo>
                <a:lnTo>
                  <a:pt x="18841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1" y="434867"/>
                </a:lnTo>
                <a:lnTo>
                  <a:pt x="37682" y="476917"/>
                </a:lnTo>
                <a:lnTo>
                  <a:pt x="62803" y="516485"/>
                </a:lnTo>
                <a:lnTo>
                  <a:pt x="94205" y="552860"/>
                </a:lnTo>
                <a:lnTo>
                  <a:pt x="130580" y="584262"/>
                </a:lnTo>
                <a:lnTo>
                  <a:pt x="170147" y="609383"/>
                </a:lnTo>
                <a:lnTo>
                  <a:pt x="212198" y="628225"/>
                </a:lnTo>
                <a:lnTo>
                  <a:pt x="256022" y="640785"/>
                </a:lnTo>
                <a:lnTo>
                  <a:pt x="300911" y="647066"/>
                </a:lnTo>
                <a:lnTo>
                  <a:pt x="346154" y="647066"/>
                </a:lnTo>
                <a:lnTo>
                  <a:pt x="391043" y="640785"/>
                </a:lnTo>
                <a:lnTo>
                  <a:pt x="434867" y="628225"/>
                </a:lnTo>
                <a:lnTo>
                  <a:pt x="476918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7"/>
                </a:lnTo>
                <a:lnTo>
                  <a:pt x="628224" y="434867"/>
                </a:lnTo>
                <a:lnTo>
                  <a:pt x="640785" y="391042"/>
                </a:lnTo>
                <a:lnTo>
                  <a:pt x="647065" y="346154"/>
                </a:lnTo>
                <a:lnTo>
                  <a:pt x="647065" y="300910"/>
                </a:lnTo>
                <a:lnTo>
                  <a:pt x="640785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1" y="130579"/>
                </a:lnTo>
                <a:lnTo>
                  <a:pt x="552860" y="94204"/>
                </a:lnTo>
                <a:lnTo>
                  <a:pt x="516485" y="62803"/>
                </a:lnTo>
                <a:lnTo>
                  <a:pt x="476918" y="37681"/>
                </a:lnTo>
                <a:lnTo>
                  <a:pt x="434867" y="18840"/>
                </a:lnTo>
                <a:lnTo>
                  <a:pt x="391043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98728" y="5767634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79" y="62803"/>
                </a:lnTo>
                <a:lnTo>
                  <a:pt x="94204" y="94205"/>
                </a:lnTo>
                <a:lnTo>
                  <a:pt x="62803" y="130580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0" y="434867"/>
                </a:lnTo>
                <a:lnTo>
                  <a:pt x="37681" y="476918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2"/>
                </a:lnTo>
                <a:lnTo>
                  <a:pt x="170147" y="609383"/>
                </a:lnTo>
                <a:lnTo>
                  <a:pt x="212198" y="628224"/>
                </a:lnTo>
                <a:lnTo>
                  <a:pt x="256022" y="640785"/>
                </a:lnTo>
                <a:lnTo>
                  <a:pt x="300910" y="647065"/>
                </a:lnTo>
                <a:lnTo>
                  <a:pt x="346154" y="647065"/>
                </a:lnTo>
                <a:lnTo>
                  <a:pt x="391042" y="640785"/>
                </a:lnTo>
                <a:lnTo>
                  <a:pt x="434867" y="628224"/>
                </a:lnTo>
                <a:lnTo>
                  <a:pt x="476917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2" y="516485"/>
                </a:lnTo>
                <a:lnTo>
                  <a:pt x="609383" y="476918"/>
                </a:lnTo>
                <a:lnTo>
                  <a:pt x="628225" y="434867"/>
                </a:lnTo>
                <a:lnTo>
                  <a:pt x="640785" y="391043"/>
                </a:lnTo>
                <a:lnTo>
                  <a:pt x="647066" y="346154"/>
                </a:lnTo>
                <a:lnTo>
                  <a:pt x="647066" y="300911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3" y="170147"/>
                </a:lnTo>
                <a:lnTo>
                  <a:pt x="584262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7" y="37682"/>
                </a:lnTo>
                <a:lnTo>
                  <a:pt x="434867" y="18841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90707" y="2198145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1" y="0"/>
                </a:lnTo>
                <a:lnTo>
                  <a:pt x="256022" y="6280"/>
                </a:lnTo>
                <a:lnTo>
                  <a:pt x="212198" y="18840"/>
                </a:lnTo>
                <a:lnTo>
                  <a:pt x="170147" y="37681"/>
                </a:lnTo>
                <a:lnTo>
                  <a:pt x="130580" y="62803"/>
                </a:lnTo>
                <a:lnTo>
                  <a:pt x="94205" y="94204"/>
                </a:lnTo>
                <a:lnTo>
                  <a:pt x="62803" y="130579"/>
                </a:lnTo>
                <a:lnTo>
                  <a:pt x="37682" y="170147"/>
                </a:lnTo>
                <a:lnTo>
                  <a:pt x="18841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1" y="434867"/>
                </a:lnTo>
                <a:lnTo>
                  <a:pt x="37682" y="476917"/>
                </a:lnTo>
                <a:lnTo>
                  <a:pt x="62803" y="516485"/>
                </a:lnTo>
                <a:lnTo>
                  <a:pt x="94205" y="552860"/>
                </a:lnTo>
                <a:lnTo>
                  <a:pt x="130580" y="584262"/>
                </a:lnTo>
                <a:lnTo>
                  <a:pt x="170147" y="609383"/>
                </a:lnTo>
                <a:lnTo>
                  <a:pt x="212198" y="628225"/>
                </a:lnTo>
                <a:lnTo>
                  <a:pt x="256022" y="640785"/>
                </a:lnTo>
                <a:lnTo>
                  <a:pt x="300911" y="647066"/>
                </a:lnTo>
                <a:lnTo>
                  <a:pt x="346154" y="647066"/>
                </a:lnTo>
                <a:lnTo>
                  <a:pt x="391043" y="640785"/>
                </a:lnTo>
                <a:lnTo>
                  <a:pt x="434867" y="628225"/>
                </a:lnTo>
                <a:lnTo>
                  <a:pt x="476918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7"/>
                </a:lnTo>
                <a:lnTo>
                  <a:pt x="628224" y="434867"/>
                </a:lnTo>
                <a:lnTo>
                  <a:pt x="640785" y="391042"/>
                </a:lnTo>
                <a:lnTo>
                  <a:pt x="647065" y="346154"/>
                </a:lnTo>
                <a:lnTo>
                  <a:pt x="647065" y="300910"/>
                </a:lnTo>
                <a:lnTo>
                  <a:pt x="640785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1" y="130579"/>
                </a:lnTo>
                <a:lnTo>
                  <a:pt x="552860" y="94204"/>
                </a:lnTo>
                <a:lnTo>
                  <a:pt x="516485" y="62803"/>
                </a:lnTo>
                <a:lnTo>
                  <a:pt x="476918" y="37681"/>
                </a:lnTo>
                <a:lnTo>
                  <a:pt x="434867" y="18840"/>
                </a:lnTo>
                <a:lnTo>
                  <a:pt x="391043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033868" y="2219139"/>
            <a:ext cx="307594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20" dirty="0">
                <a:latin typeface="Arial MT"/>
                <a:cs typeface="Arial MT"/>
              </a:rPr>
              <a:t>Tourniquet, </a:t>
            </a:r>
            <a:r>
              <a:rPr sz="1800" spc="-5" dirty="0">
                <a:latin typeface="Arial MT"/>
                <a:cs typeface="Arial MT"/>
              </a:rPr>
              <a:t>hemostatic </a:t>
            </a:r>
            <a:r>
              <a:rPr sz="1800" dirty="0">
                <a:latin typeface="Arial MT"/>
                <a:cs typeface="Arial MT"/>
              </a:rPr>
              <a:t>gauze, </a:t>
            </a:r>
            <a:r>
              <a:rPr sz="1800" spc="-4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pressure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bandages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90707" y="3104425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1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80" y="62803"/>
                </a:lnTo>
                <a:lnTo>
                  <a:pt x="94205" y="94205"/>
                </a:lnTo>
                <a:lnTo>
                  <a:pt x="62803" y="130580"/>
                </a:lnTo>
                <a:lnTo>
                  <a:pt x="37682" y="170147"/>
                </a:lnTo>
                <a:lnTo>
                  <a:pt x="18841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1" y="434867"/>
                </a:lnTo>
                <a:lnTo>
                  <a:pt x="37682" y="476918"/>
                </a:lnTo>
                <a:lnTo>
                  <a:pt x="62803" y="516485"/>
                </a:lnTo>
                <a:lnTo>
                  <a:pt x="94205" y="552860"/>
                </a:lnTo>
                <a:lnTo>
                  <a:pt x="130580" y="584261"/>
                </a:lnTo>
                <a:lnTo>
                  <a:pt x="170147" y="609383"/>
                </a:lnTo>
                <a:lnTo>
                  <a:pt x="212198" y="628224"/>
                </a:lnTo>
                <a:lnTo>
                  <a:pt x="256022" y="640785"/>
                </a:lnTo>
                <a:lnTo>
                  <a:pt x="300911" y="647065"/>
                </a:lnTo>
                <a:lnTo>
                  <a:pt x="346154" y="647065"/>
                </a:lnTo>
                <a:lnTo>
                  <a:pt x="391043" y="640785"/>
                </a:lnTo>
                <a:lnTo>
                  <a:pt x="434867" y="628224"/>
                </a:lnTo>
                <a:lnTo>
                  <a:pt x="476918" y="609383"/>
                </a:lnTo>
                <a:lnTo>
                  <a:pt x="516485" y="584261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8"/>
                </a:lnTo>
                <a:lnTo>
                  <a:pt x="628224" y="434867"/>
                </a:lnTo>
                <a:lnTo>
                  <a:pt x="640785" y="391043"/>
                </a:lnTo>
                <a:lnTo>
                  <a:pt x="647065" y="346154"/>
                </a:lnTo>
                <a:lnTo>
                  <a:pt x="647065" y="300911"/>
                </a:lnTo>
                <a:lnTo>
                  <a:pt x="640785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1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8" y="37682"/>
                </a:lnTo>
                <a:lnTo>
                  <a:pt x="434867" y="18841"/>
                </a:lnTo>
                <a:lnTo>
                  <a:pt x="391043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033868" y="3088952"/>
            <a:ext cx="169100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Nasopharyngeal  airway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90707" y="3998714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1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80" y="62803"/>
                </a:lnTo>
                <a:lnTo>
                  <a:pt x="94205" y="94205"/>
                </a:lnTo>
                <a:lnTo>
                  <a:pt x="62803" y="130580"/>
                </a:lnTo>
                <a:lnTo>
                  <a:pt x="37682" y="170148"/>
                </a:lnTo>
                <a:lnTo>
                  <a:pt x="18841" y="212199"/>
                </a:lnTo>
                <a:lnTo>
                  <a:pt x="6280" y="256023"/>
                </a:lnTo>
                <a:lnTo>
                  <a:pt x="0" y="300911"/>
                </a:lnTo>
                <a:lnTo>
                  <a:pt x="0" y="346155"/>
                </a:lnTo>
                <a:lnTo>
                  <a:pt x="6280" y="391043"/>
                </a:lnTo>
                <a:lnTo>
                  <a:pt x="18841" y="434868"/>
                </a:lnTo>
                <a:lnTo>
                  <a:pt x="37682" y="476918"/>
                </a:lnTo>
                <a:lnTo>
                  <a:pt x="62803" y="516486"/>
                </a:lnTo>
                <a:lnTo>
                  <a:pt x="94205" y="552861"/>
                </a:lnTo>
                <a:lnTo>
                  <a:pt x="130580" y="584262"/>
                </a:lnTo>
                <a:lnTo>
                  <a:pt x="170147" y="609384"/>
                </a:lnTo>
                <a:lnTo>
                  <a:pt x="212198" y="628225"/>
                </a:lnTo>
                <a:lnTo>
                  <a:pt x="256022" y="640785"/>
                </a:lnTo>
                <a:lnTo>
                  <a:pt x="300911" y="647066"/>
                </a:lnTo>
                <a:lnTo>
                  <a:pt x="346154" y="647066"/>
                </a:lnTo>
                <a:lnTo>
                  <a:pt x="391043" y="640785"/>
                </a:lnTo>
                <a:lnTo>
                  <a:pt x="434867" y="628225"/>
                </a:lnTo>
                <a:lnTo>
                  <a:pt x="476918" y="609384"/>
                </a:lnTo>
                <a:lnTo>
                  <a:pt x="516485" y="584262"/>
                </a:lnTo>
                <a:lnTo>
                  <a:pt x="552860" y="552861"/>
                </a:lnTo>
                <a:lnTo>
                  <a:pt x="584261" y="516486"/>
                </a:lnTo>
                <a:lnTo>
                  <a:pt x="609383" y="476918"/>
                </a:lnTo>
                <a:lnTo>
                  <a:pt x="628224" y="434868"/>
                </a:lnTo>
                <a:lnTo>
                  <a:pt x="640785" y="391043"/>
                </a:lnTo>
                <a:lnTo>
                  <a:pt x="647065" y="346155"/>
                </a:lnTo>
                <a:lnTo>
                  <a:pt x="647065" y="300911"/>
                </a:lnTo>
                <a:lnTo>
                  <a:pt x="640785" y="256023"/>
                </a:lnTo>
                <a:lnTo>
                  <a:pt x="628224" y="212199"/>
                </a:lnTo>
                <a:lnTo>
                  <a:pt x="609383" y="170148"/>
                </a:lnTo>
                <a:lnTo>
                  <a:pt x="584261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8" y="37682"/>
                </a:lnTo>
                <a:lnTo>
                  <a:pt x="434867" y="18841"/>
                </a:lnTo>
                <a:lnTo>
                  <a:pt x="391043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409750" y="2262517"/>
            <a:ext cx="409575" cy="4083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endParaRPr sz="3200">
              <a:latin typeface="Arial Black"/>
              <a:cs typeface="Arial Black"/>
            </a:endParaRPr>
          </a:p>
          <a:p>
            <a:pPr marL="43180" marR="19050" indent="3175" algn="just">
              <a:lnSpc>
                <a:spcPct val="182000"/>
              </a:lnSpc>
              <a:spcBef>
                <a:spcPts val="145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3200" spc="-10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R </a:t>
            </a:r>
            <a:r>
              <a:rPr sz="3200" spc="-10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C </a:t>
            </a:r>
            <a:r>
              <a:rPr sz="3200" spc="-10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33868" y="4019794"/>
            <a:ext cx="302514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Chest seal and NDC 10-14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Gauge 3.25” </a:t>
            </a:r>
            <a:r>
              <a:rPr sz="1800" dirty="0">
                <a:latin typeface="Arial MT"/>
                <a:cs typeface="Arial MT"/>
              </a:rPr>
              <a:t>Needle </a:t>
            </a:r>
            <a:r>
              <a:rPr sz="1800" spc="-5" dirty="0">
                <a:latin typeface="Arial MT"/>
                <a:cs typeface="Arial MT"/>
              </a:rPr>
              <a:t>Catheter </a:t>
            </a:r>
            <a:r>
              <a:rPr sz="1800" spc="-4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(Service</a:t>
            </a:r>
            <a:r>
              <a:rPr sz="1800" spc="-5" dirty="0">
                <a:latin typeface="Arial MT"/>
                <a:cs typeface="Arial MT"/>
              </a:rPr>
              <a:t> Specific)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77442" y="6093617"/>
            <a:ext cx="2934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DD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Form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1380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marker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34572" y="1651448"/>
            <a:ext cx="5820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Items </a:t>
            </a:r>
            <a:r>
              <a:rPr sz="1800" dirty="0">
                <a:latin typeface="Arial MT"/>
                <a:cs typeface="Arial MT"/>
              </a:rPr>
              <a:t>included in </a:t>
            </a:r>
            <a:r>
              <a:rPr sz="1800" spc="-5" dirty="0">
                <a:latin typeface="Arial MT"/>
                <a:cs typeface="Arial MT"/>
              </a:rPr>
              <a:t>this </a:t>
            </a:r>
            <a:r>
              <a:rPr sz="1800" dirty="0">
                <a:latin typeface="Arial MT"/>
                <a:cs typeface="Arial MT"/>
              </a:rPr>
              <a:t>kit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will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 able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treat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following: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324698" y="4898984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5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0"/>
                </a:lnTo>
                <a:lnTo>
                  <a:pt x="170147" y="37681"/>
                </a:lnTo>
                <a:lnTo>
                  <a:pt x="130579" y="62803"/>
                </a:lnTo>
                <a:lnTo>
                  <a:pt x="94204" y="94204"/>
                </a:lnTo>
                <a:lnTo>
                  <a:pt x="62803" y="130579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0" y="434867"/>
                </a:lnTo>
                <a:lnTo>
                  <a:pt x="37681" y="476917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2"/>
                </a:lnTo>
                <a:lnTo>
                  <a:pt x="170147" y="609383"/>
                </a:lnTo>
                <a:lnTo>
                  <a:pt x="212198" y="628225"/>
                </a:lnTo>
                <a:lnTo>
                  <a:pt x="256022" y="640785"/>
                </a:lnTo>
                <a:lnTo>
                  <a:pt x="300910" y="647066"/>
                </a:lnTo>
                <a:lnTo>
                  <a:pt x="346154" y="647066"/>
                </a:lnTo>
                <a:lnTo>
                  <a:pt x="391042" y="640785"/>
                </a:lnTo>
                <a:lnTo>
                  <a:pt x="434867" y="628225"/>
                </a:lnTo>
                <a:lnTo>
                  <a:pt x="476917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2" y="516485"/>
                </a:lnTo>
                <a:lnTo>
                  <a:pt x="609383" y="476917"/>
                </a:lnTo>
                <a:lnTo>
                  <a:pt x="628225" y="434867"/>
                </a:lnTo>
                <a:lnTo>
                  <a:pt x="640785" y="391042"/>
                </a:lnTo>
                <a:lnTo>
                  <a:pt x="647066" y="346154"/>
                </a:lnTo>
                <a:lnTo>
                  <a:pt x="647066" y="300910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3" y="170147"/>
                </a:lnTo>
                <a:lnTo>
                  <a:pt x="584262" y="130579"/>
                </a:lnTo>
                <a:lnTo>
                  <a:pt x="552860" y="94204"/>
                </a:lnTo>
                <a:lnTo>
                  <a:pt x="516485" y="62803"/>
                </a:lnTo>
                <a:lnTo>
                  <a:pt x="476917" y="37681"/>
                </a:lnTo>
                <a:lnTo>
                  <a:pt x="434867" y="18840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24698" y="2187993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5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0"/>
                </a:lnTo>
                <a:lnTo>
                  <a:pt x="170147" y="37681"/>
                </a:lnTo>
                <a:lnTo>
                  <a:pt x="130579" y="62803"/>
                </a:lnTo>
                <a:lnTo>
                  <a:pt x="94204" y="94204"/>
                </a:lnTo>
                <a:lnTo>
                  <a:pt x="62803" y="130579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0" y="434867"/>
                </a:lnTo>
                <a:lnTo>
                  <a:pt x="37681" y="476917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2"/>
                </a:lnTo>
                <a:lnTo>
                  <a:pt x="170147" y="609383"/>
                </a:lnTo>
                <a:lnTo>
                  <a:pt x="212198" y="628225"/>
                </a:lnTo>
                <a:lnTo>
                  <a:pt x="256022" y="640785"/>
                </a:lnTo>
                <a:lnTo>
                  <a:pt x="300910" y="647066"/>
                </a:lnTo>
                <a:lnTo>
                  <a:pt x="346154" y="647066"/>
                </a:lnTo>
                <a:lnTo>
                  <a:pt x="391042" y="640785"/>
                </a:lnTo>
                <a:lnTo>
                  <a:pt x="434867" y="628225"/>
                </a:lnTo>
                <a:lnTo>
                  <a:pt x="476917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2" y="516485"/>
                </a:lnTo>
                <a:lnTo>
                  <a:pt x="609383" y="476917"/>
                </a:lnTo>
                <a:lnTo>
                  <a:pt x="628225" y="434867"/>
                </a:lnTo>
                <a:lnTo>
                  <a:pt x="640785" y="391042"/>
                </a:lnTo>
                <a:lnTo>
                  <a:pt x="647066" y="346154"/>
                </a:lnTo>
                <a:lnTo>
                  <a:pt x="647066" y="300910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3" y="170147"/>
                </a:lnTo>
                <a:lnTo>
                  <a:pt x="584262" y="130579"/>
                </a:lnTo>
                <a:lnTo>
                  <a:pt x="552860" y="94204"/>
                </a:lnTo>
                <a:lnTo>
                  <a:pt x="516485" y="62803"/>
                </a:lnTo>
                <a:lnTo>
                  <a:pt x="476917" y="37681"/>
                </a:lnTo>
                <a:lnTo>
                  <a:pt x="434867" y="18840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092865" y="2219138"/>
            <a:ext cx="167767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Combat wound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medication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pack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324698" y="3111045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5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0"/>
                </a:lnTo>
                <a:lnTo>
                  <a:pt x="170147" y="37681"/>
                </a:lnTo>
                <a:lnTo>
                  <a:pt x="130579" y="62803"/>
                </a:lnTo>
                <a:lnTo>
                  <a:pt x="94204" y="94204"/>
                </a:lnTo>
                <a:lnTo>
                  <a:pt x="62803" y="130579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0" y="434867"/>
                </a:lnTo>
                <a:lnTo>
                  <a:pt x="37681" y="476917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1"/>
                </a:lnTo>
                <a:lnTo>
                  <a:pt x="170147" y="609383"/>
                </a:lnTo>
                <a:lnTo>
                  <a:pt x="212198" y="628224"/>
                </a:lnTo>
                <a:lnTo>
                  <a:pt x="256022" y="640784"/>
                </a:lnTo>
                <a:lnTo>
                  <a:pt x="300910" y="647065"/>
                </a:lnTo>
                <a:lnTo>
                  <a:pt x="346154" y="647065"/>
                </a:lnTo>
                <a:lnTo>
                  <a:pt x="391042" y="640784"/>
                </a:lnTo>
                <a:lnTo>
                  <a:pt x="434867" y="628224"/>
                </a:lnTo>
                <a:lnTo>
                  <a:pt x="476917" y="609383"/>
                </a:lnTo>
                <a:lnTo>
                  <a:pt x="516485" y="584261"/>
                </a:lnTo>
                <a:lnTo>
                  <a:pt x="552860" y="552860"/>
                </a:lnTo>
                <a:lnTo>
                  <a:pt x="584262" y="516485"/>
                </a:lnTo>
                <a:lnTo>
                  <a:pt x="609383" y="476917"/>
                </a:lnTo>
                <a:lnTo>
                  <a:pt x="628225" y="434867"/>
                </a:lnTo>
                <a:lnTo>
                  <a:pt x="640785" y="391042"/>
                </a:lnTo>
                <a:lnTo>
                  <a:pt x="647066" y="346154"/>
                </a:lnTo>
                <a:lnTo>
                  <a:pt x="647066" y="300910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3" y="170147"/>
                </a:lnTo>
                <a:lnTo>
                  <a:pt x="584262" y="130579"/>
                </a:lnTo>
                <a:lnTo>
                  <a:pt x="552860" y="94204"/>
                </a:lnTo>
                <a:lnTo>
                  <a:pt x="516485" y="62803"/>
                </a:lnTo>
                <a:lnTo>
                  <a:pt x="476917" y="37681"/>
                </a:lnTo>
                <a:lnTo>
                  <a:pt x="434867" y="18840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24698" y="4012628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5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79" y="62803"/>
                </a:lnTo>
                <a:lnTo>
                  <a:pt x="94204" y="94205"/>
                </a:lnTo>
                <a:lnTo>
                  <a:pt x="62803" y="130580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0" y="434867"/>
                </a:lnTo>
                <a:lnTo>
                  <a:pt x="37681" y="476918"/>
                </a:lnTo>
                <a:lnTo>
                  <a:pt x="62803" y="516486"/>
                </a:lnTo>
                <a:lnTo>
                  <a:pt x="94204" y="552861"/>
                </a:lnTo>
                <a:lnTo>
                  <a:pt x="130579" y="584262"/>
                </a:lnTo>
                <a:lnTo>
                  <a:pt x="170147" y="609384"/>
                </a:lnTo>
                <a:lnTo>
                  <a:pt x="212198" y="628225"/>
                </a:lnTo>
                <a:lnTo>
                  <a:pt x="256022" y="640785"/>
                </a:lnTo>
                <a:lnTo>
                  <a:pt x="300910" y="647066"/>
                </a:lnTo>
                <a:lnTo>
                  <a:pt x="346154" y="647066"/>
                </a:lnTo>
                <a:lnTo>
                  <a:pt x="391042" y="640785"/>
                </a:lnTo>
                <a:lnTo>
                  <a:pt x="434867" y="628225"/>
                </a:lnTo>
                <a:lnTo>
                  <a:pt x="476917" y="609384"/>
                </a:lnTo>
                <a:lnTo>
                  <a:pt x="516485" y="584262"/>
                </a:lnTo>
                <a:lnTo>
                  <a:pt x="552860" y="552861"/>
                </a:lnTo>
                <a:lnTo>
                  <a:pt x="584262" y="516486"/>
                </a:lnTo>
                <a:lnTo>
                  <a:pt x="609383" y="476918"/>
                </a:lnTo>
                <a:lnTo>
                  <a:pt x="628225" y="434867"/>
                </a:lnTo>
                <a:lnTo>
                  <a:pt x="640785" y="391043"/>
                </a:lnTo>
                <a:lnTo>
                  <a:pt x="647066" y="346154"/>
                </a:lnTo>
                <a:lnTo>
                  <a:pt x="647066" y="300911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3" y="170147"/>
                </a:lnTo>
                <a:lnTo>
                  <a:pt x="584262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7" y="37682"/>
                </a:lnTo>
                <a:lnTo>
                  <a:pt x="434867" y="18841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352042" y="2074640"/>
            <a:ext cx="2465705" cy="4052570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15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endParaRPr sz="3200">
              <a:latin typeface="Arial Black"/>
              <a:cs typeface="Arial Black"/>
            </a:endParaRPr>
          </a:p>
          <a:p>
            <a:pPr marL="774700" marR="30480" indent="-637540">
              <a:lnSpc>
                <a:spcPct val="86100"/>
              </a:lnSpc>
              <a:spcBef>
                <a:spcPts val="1930"/>
              </a:spcBef>
              <a:tabLst>
                <a:tab pos="774700" algn="l"/>
              </a:tabLst>
            </a:pPr>
            <a:r>
              <a:rPr sz="4800" baseline="-35590" dirty="0">
                <a:solidFill>
                  <a:srgbClr val="FFFFFF"/>
                </a:solidFill>
                <a:latin typeface="Arial Black"/>
                <a:cs typeface="Arial Black"/>
              </a:rPr>
              <a:t>A	</a:t>
            </a:r>
            <a:r>
              <a:rPr sz="1800" dirty="0">
                <a:latin typeface="Arial MT"/>
                <a:cs typeface="Arial MT"/>
              </a:rPr>
              <a:t>Combat wound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medication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pack</a:t>
            </a:r>
            <a:endParaRPr sz="1800">
              <a:latin typeface="Arial MT"/>
              <a:cs typeface="Arial MT"/>
            </a:endParaRPr>
          </a:p>
          <a:p>
            <a:pPr marL="149225" marR="1958339" indent="-56515">
              <a:lnSpc>
                <a:spcPct val="181700"/>
              </a:lnSpc>
              <a:spcBef>
                <a:spcPts val="33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W  S</a:t>
            </a:r>
            <a:endParaRPr sz="3200">
              <a:latin typeface="Arial Black"/>
              <a:cs typeface="Arial Black"/>
            </a:endParaRPr>
          </a:p>
          <a:p>
            <a:pPr marL="38100">
              <a:lnSpc>
                <a:spcPct val="100000"/>
              </a:lnSpc>
              <a:spcBef>
                <a:spcPts val="2960"/>
              </a:spcBef>
            </a:pPr>
            <a:r>
              <a:rPr sz="1800" b="1" spc="-5" dirty="0">
                <a:latin typeface="Arial"/>
                <a:cs typeface="Arial"/>
              </a:rPr>
              <a:t>Other</a:t>
            </a:r>
            <a:r>
              <a:rPr sz="1800" spc="-5" dirty="0">
                <a:latin typeface="Arial MT"/>
                <a:cs typeface="Arial MT"/>
              </a:rPr>
              <a:t>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9099754" y="4033709"/>
            <a:ext cx="163957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Gauze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rigid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eye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shield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6467" y="5009766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5" y="0"/>
                </a:moveTo>
                <a:lnTo>
                  <a:pt x="300911" y="0"/>
                </a:lnTo>
                <a:lnTo>
                  <a:pt x="256023" y="6280"/>
                </a:lnTo>
                <a:lnTo>
                  <a:pt x="212199" y="18840"/>
                </a:lnTo>
                <a:lnTo>
                  <a:pt x="170148" y="37681"/>
                </a:lnTo>
                <a:lnTo>
                  <a:pt x="130580" y="62803"/>
                </a:lnTo>
                <a:lnTo>
                  <a:pt x="94205" y="94204"/>
                </a:lnTo>
                <a:lnTo>
                  <a:pt x="62803" y="130579"/>
                </a:lnTo>
                <a:lnTo>
                  <a:pt x="37682" y="170147"/>
                </a:lnTo>
                <a:lnTo>
                  <a:pt x="18841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1" y="434867"/>
                </a:lnTo>
                <a:lnTo>
                  <a:pt x="37682" y="476917"/>
                </a:lnTo>
                <a:lnTo>
                  <a:pt x="62803" y="516485"/>
                </a:lnTo>
                <a:lnTo>
                  <a:pt x="94205" y="552860"/>
                </a:lnTo>
                <a:lnTo>
                  <a:pt x="130580" y="584262"/>
                </a:lnTo>
                <a:lnTo>
                  <a:pt x="170148" y="609383"/>
                </a:lnTo>
                <a:lnTo>
                  <a:pt x="212199" y="628224"/>
                </a:lnTo>
                <a:lnTo>
                  <a:pt x="256023" y="640785"/>
                </a:lnTo>
                <a:lnTo>
                  <a:pt x="300911" y="647065"/>
                </a:lnTo>
                <a:lnTo>
                  <a:pt x="346155" y="647065"/>
                </a:lnTo>
                <a:lnTo>
                  <a:pt x="391043" y="640785"/>
                </a:lnTo>
                <a:lnTo>
                  <a:pt x="434868" y="628224"/>
                </a:lnTo>
                <a:lnTo>
                  <a:pt x="476918" y="609383"/>
                </a:lnTo>
                <a:lnTo>
                  <a:pt x="516486" y="584262"/>
                </a:lnTo>
                <a:lnTo>
                  <a:pt x="552861" y="552860"/>
                </a:lnTo>
                <a:lnTo>
                  <a:pt x="584262" y="516485"/>
                </a:lnTo>
                <a:lnTo>
                  <a:pt x="609384" y="476917"/>
                </a:lnTo>
                <a:lnTo>
                  <a:pt x="628225" y="434867"/>
                </a:lnTo>
                <a:lnTo>
                  <a:pt x="640785" y="391042"/>
                </a:lnTo>
                <a:lnTo>
                  <a:pt x="647066" y="346154"/>
                </a:lnTo>
                <a:lnTo>
                  <a:pt x="647066" y="300910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4" y="170147"/>
                </a:lnTo>
                <a:lnTo>
                  <a:pt x="584262" y="130579"/>
                </a:lnTo>
                <a:lnTo>
                  <a:pt x="552861" y="94204"/>
                </a:lnTo>
                <a:lnTo>
                  <a:pt x="516486" y="62803"/>
                </a:lnTo>
                <a:lnTo>
                  <a:pt x="476918" y="37681"/>
                </a:lnTo>
                <a:lnTo>
                  <a:pt x="434868" y="18840"/>
                </a:lnTo>
                <a:lnTo>
                  <a:pt x="391043" y="6280"/>
                </a:lnTo>
                <a:lnTo>
                  <a:pt x="346155" y="0"/>
                </a:lnTo>
                <a:close/>
              </a:path>
            </a:pathLst>
          </a:custGeom>
          <a:solidFill>
            <a:srgbClr val="F36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01775" marR="5080" indent="356870">
              <a:lnSpc>
                <a:spcPts val="3700"/>
              </a:lnSpc>
              <a:spcBef>
                <a:spcPts val="340"/>
              </a:spcBef>
            </a:pPr>
            <a:r>
              <a:rPr spc="-45" dirty="0">
                <a:solidFill>
                  <a:srgbClr val="921928"/>
                </a:solidFill>
              </a:rPr>
              <a:t>COMBAT</a:t>
            </a:r>
            <a:r>
              <a:rPr spc="-20" dirty="0">
                <a:solidFill>
                  <a:srgbClr val="921928"/>
                </a:solidFill>
              </a:rPr>
              <a:t> </a:t>
            </a:r>
            <a:r>
              <a:rPr spc="-30" dirty="0">
                <a:solidFill>
                  <a:srgbClr val="921928"/>
                </a:solidFill>
              </a:rPr>
              <a:t>LIFESAVER</a:t>
            </a:r>
            <a:r>
              <a:rPr spc="-10" dirty="0">
                <a:solidFill>
                  <a:srgbClr val="921928"/>
                </a:solidFill>
              </a:rPr>
              <a:t> </a:t>
            </a:r>
            <a:r>
              <a:rPr dirty="0">
                <a:solidFill>
                  <a:srgbClr val="921928"/>
                </a:solidFill>
              </a:rPr>
              <a:t>BAG </a:t>
            </a:r>
            <a:r>
              <a:rPr spc="5" dirty="0">
                <a:solidFill>
                  <a:srgbClr val="921928"/>
                </a:solidFill>
              </a:rPr>
              <a:t> </a:t>
            </a:r>
            <a:r>
              <a:rPr spc="-5" dirty="0"/>
              <a:t>CONTENT</a:t>
            </a:r>
            <a:r>
              <a:rPr spc="-140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25" dirty="0"/>
              <a:t>CAPABILITIES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60400" y="1896614"/>
            <a:ext cx="5820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Items </a:t>
            </a:r>
            <a:r>
              <a:rPr sz="1800" dirty="0">
                <a:latin typeface="Arial MT"/>
                <a:cs typeface="Arial MT"/>
              </a:rPr>
              <a:t>included in </a:t>
            </a:r>
            <a:r>
              <a:rPr sz="1800" spc="-5" dirty="0">
                <a:latin typeface="Arial MT"/>
                <a:cs typeface="Arial MT"/>
              </a:rPr>
              <a:t>this </a:t>
            </a:r>
            <a:r>
              <a:rPr sz="1800" dirty="0">
                <a:latin typeface="Arial MT"/>
                <a:cs typeface="Arial MT"/>
              </a:rPr>
              <a:t>kit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will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 able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treat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following: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1434" y="2284196"/>
            <a:ext cx="3252470" cy="2312670"/>
            <a:chOff x="441434" y="2284196"/>
            <a:chExt cx="3252470" cy="231267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5636" y="3483684"/>
              <a:ext cx="2409714" cy="10094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434" y="4367870"/>
              <a:ext cx="755660" cy="2285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8943" y="3093492"/>
              <a:ext cx="544719" cy="2222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8347" y="2284196"/>
              <a:ext cx="2372343" cy="214673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56093" y="4822502"/>
            <a:ext cx="2439670" cy="62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25"/>
              </a:lnSpc>
              <a:spcBef>
                <a:spcPts val="100"/>
              </a:spcBef>
            </a:pP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BUDDY</a:t>
            </a:r>
            <a:r>
              <a:rPr sz="2400" b="1" spc="-1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AID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2005"/>
              </a:lnSpc>
            </a:pPr>
            <a:r>
              <a:rPr sz="1800" b="1" spc="-5" dirty="0">
                <a:latin typeface="Arial"/>
                <a:cs typeface="Arial"/>
              </a:rPr>
              <a:t>Combat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Lifesaver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Bag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96467" y="2433158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5" y="0"/>
                </a:moveTo>
                <a:lnTo>
                  <a:pt x="300911" y="0"/>
                </a:lnTo>
                <a:lnTo>
                  <a:pt x="256023" y="6280"/>
                </a:lnTo>
                <a:lnTo>
                  <a:pt x="212199" y="18841"/>
                </a:lnTo>
                <a:lnTo>
                  <a:pt x="170148" y="37682"/>
                </a:lnTo>
                <a:lnTo>
                  <a:pt x="130580" y="62803"/>
                </a:lnTo>
                <a:lnTo>
                  <a:pt x="94205" y="94205"/>
                </a:lnTo>
                <a:lnTo>
                  <a:pt x="62803" y="130580"/>
                </a:lnTo>
                <a:lnTo>
                  <a:pt x="37682" y="170147"/>
                </a:lnTo>
                <a:lnTo>
                  <a:pt x="18841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1" y="434867"/>
                </a:lnTo>
                <a:lnTo>
                  <a:pt x="37682" y="476918"/>
                </a:lnTo>
                <a:lnTo>
                  <a:pt x="62803" y="516485"/>
                </a:lnTo>
                <a:lnTo>
                  <a:pt x="94205" y="552860"/>
                </a:lnTo>
                <a:lnTo>
                  <a:pt x="130580" y="584261"/>
                </a:lnTo>
                <a:lnTo>
                  <a:pt x="170148" y="609383"/>
                </a:lnTo>
                <a:lnTo>
                  <a:pt x="212199" y="628224"/>
                </a:lnTo>
                <a:lnTo>
                  <a:pt x="256023" y="640785"/>
                </a:lnTo>
                <a:lnTo>
                  <a:pt x="300911" y="647065"/>
                </a:lnTo>
                <a:lnTo>
                  <a:pt x="346155" y="647065"/>
                </a:lnTo>
                <a:lnTo>
                  <a:pt x="391043" y="640785"/>
                </a:lnTo>
                <a:lnTo>
                  <a:pt x="434868" y="628224"/>
                </a:lnTo>
                <a:lnTo>
                  <a:pt x="476918" y="609383"/>
                </a:lnTo>
                <a:lnTo>
                  <a:pt x="516486" y="584261"/>
                </a:lnTo>
                <a:lnTo>
                  <a:pt x="552861" y="552860"/>
                </a:lnTo>
                <a:lnTo>
                  <a:pt x="584262" y="516485"/>
                </a:lnTo>
                <a:lnTo>
                  <a:pt x="609384" y="476918"/>
                </a:lnTo>
                <a:lnTo>
                  <a:pt x="628225" y="434867"/>
                </a:lnTo>
                <a:lnTo>
                  <a:pt x="640785" y="391043"/>
                </a:lnTo>
                <a:lnTo>
                  <a:pt x="647066" y="346154"/>
                </a:lnTo>
                <a:lnTo>
                  <a:pt x="647066" y="300911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4" y="170147"/>
                </a:lnTo>
                <a:lnTo>
                  <a:pt x="584262" y="130580"/>
                </a:lnTo>
                <a:lnTo>
                  <a:pt x="552861" y="94205"/>
                </a:lnTo>
                <a:lnTo>
                  <a:pt x="516486" y="62803"/>
                </a:lnTo>
                <a:lnTo>
                  <a:pt x="476918" y="37682"/>
                </a:lnTo>
                <a:lnTo>
                  <a:pt x="434868" y="18841"/>
                </a:lnTo>
                <a:lnTo>
                  <a:pt x="391043" y="6280"/>
                </a:lnTo>
                <a:lnTo>
                  <a:pt x="346155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859698" y="2448538"/>
            <a:ext cx="319024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20" dirty="0">
                <a:latin typeface="Arial MT"/>
                <a:cs typeface="Arial MT"/>
              </a:rPr>
              <a:t>Tourniquets, </a:t>
            </a:r>
            <a:r>
              <a:rPr sz="1800" spc="-5" dirty="0">
                <a:latin typeface="Arial MT"/>
                <a:cs typeface="Arial MT"/>
              </a:rPr>
              <a:t>hemostatic </a:t>
            </a:r>
            <a:r>
              <a:rPr sz="1800" dirty="0">
                <a:latin typeface="Arial MT"/>
                <a:cs typeface="Arial MT"/>
              </a:rPr>
              <a:t>gauze,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pressure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bandages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96467" y="3292028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5" y="0"/>
                </a:moveTo>
                <a:lnTo>
                  <a:pt x="300911" y="0"/>
                </a:lnTo>
                <a:lnTo>
                  <a:pt x="256023" y="6280"/>
                </a:lnTo>
                <a:lnTo>
                  <a:pt x="212199" y="18841"/>
                </a:lnTo>
                <a:lnTo>
                  <a:pt x="170148" y="37682"/>
                </a:lnTo>
                <a:lnTo>
                  <a:pt x="130580" y="62803"/>
                </a:lnTo>
                <a:lnTo>
                  <a:pt x="94205" y="94205"/>
                </a:lnTo>
                <a:lnTo>
                  <a:pt x="62803" y="130580"/>
                </a:lnTo>
                <a:lnTo>
                  <a:pt x="37682" y="170147"/>
                </a:lnTo>
                <a:lnTo>
                  <a:pt x="18841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1" y="434867"/>
                </a:lnTo>
                <a:lnTo>
                  <a:pt x="37682" y="476918"/>
                </a:lnTo>
                <a:lnTo>
                  <a:pt x="62803" y="516485"/>
                </a:lnTo>
                <a:lnTo>
                  <a:pt x="94205" y="552860"/>
                </a:lnTo>
                <a:lnTo>
                  <a:pt x="130580" y="584261"/>
                </a:lnTo>
                <a:lnTo>
                  <a:pt x="170148" y="609383"/>
                </a:lnTo>
                <a:lnTo>
                  <a:pt x="212199" y="628224"/>
                </a:lnTo>
                <a:lnTo>
                  <a:pt x="256023" y="640785"/>
                </a:lnTo>
                <a:lnTo>
                  <a:pt x="300911" y="647065"/>
                </a:lnTo>
                <a:lnTo>
                  <a:pt x="346155" y="647065"/>
                </a:lnTo>
                <a:lnTo>
                  <a:pt x="391043" y="640785"/>
                </a:lnTo>
                <a:lnTo>
                  <a:pt x="434868" y="628224"/>
                </a:lnTo>
                <a:lnTo>
                  <a:pt x="476918" y="609383"/>
                </a:lnTo>
                <a:lnTo>
                  <a:pt x="516486" y="584261"/>
                </a:lnTo>
                <a:lnTo>
                  <a:pt x="552861" y="552860"/>
                </a:lnTo>
                <a:lnTo>
                  <a:pt x="584262" y="516485"/>
                </a:lnTo>
                <a:lnTo>
                  <a:pt x="609384" y="476918"/>
                </a:lnTo>
                <a:lnTo>
                  <a:pt x="628225" y="434867"/>
                </a:lnTo>
                <a:lnTo>
                  <a:pt x="640785" y="391043"/>
                </a:lnTo>
                <a:lnTo>
                  <a:pt x="647066" y="346154"/>
                </a:lnTo>
                <a:lnTo>
                  <a:pt x="647066" y="300911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4" y="170147"/>
                </a:lnTo>
                <a:lnTo>
                  <a:pt x="584262" y="130580"/>
                </a:lnTo>
                <a:lnTo>
                  <a:pt x="552861" y="94205"/>
                </a:lnTo>
                <a:lnTo>
                  <a:pt x="516486" y="62803"/>
                </a:lnTo>
                <a:lnTo>
                  <a:pt x="476918" y="37682"/>
                </a:lnTo>
                <a:lnTo>
                  <a:pt x="434868" y="18841"/>
                </a:lnTo>
                <a:lnTo>
                  <a:pt x="391043" y="6280"/>
                </a:lnTo>
                <a:lnTo>
                  <a:pt x="346155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859698" y="3410395"/>
            <a:ext cx="2414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Nasopharyngeal</a:t>
            </a:r>
            <a:r>
              <a:rPr sz="1800" spc="-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airway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96467" y="4150897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5" y="0"/>
                </a:moveTo>
                <a:lnTo>
                  <a:pt x="300911" y="0"/>
                </a:lnTo>
                <a:lnTo>
                  <a:pt x="256023" y="6280"/>
                </a:lnTo>
                <a:lnTo>
                  <a:pt x="212199" y="18841"/>
                </a:lnTo>
                <a:lnTo>
                  <a:pt x="170148" y="37682"/>
                </a:lnTo>
                <a:lnTo>
                  <a:pt x="130580" y="62803"/>
                </a:lnTo>
                <a:lnTo>
                  <a:pt x="94205" y="94205"/>
                </a:lnTo>
                <a:lnTo>
                  <a:pt x="62803" y="130580"/>
                </a:lnTo>
                <a:lnTo>
                  <a:pt x="37682" y="170147"/>
                </a:lnTo>
                <a:lnTo>
                  <a:pt x="18841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1" y="434867"/>
                </a:lnTo>
                <a:lnTo>
                  <a:pt x="37682" y="476918"/>
                </a:lnTo>
                <a:lnTo>
                  <a:pt x="62803" y="516485"/>
                </a:lnTo>
                <a:lnTo>
                  <a:pt x="94205" y="552860"/>
                </a:lnTo>
                <a:lnTo>
                  <a:pt x="130580" y="584261"/>
                </a:lnTo>
                <a:lnTo>
                  <a:pt x="170148" y="609383"/>
                </a:lnTo>
                <a:lnTo>
                  <a:pt x="212199" y="628224"/>
                </a:lnTo>
                <a:lnTo>
                  <a:pt x="256023" y="640785"/>
                </a:lnTo>
                <a:lnTo>
                  <a:pt x="300911" y="647065"/>
                </a:lnTo>
                <a:lnTo>
                  <a:pt x="346155" y="647065"/>
                </a:lnTo>
                <a:lnTo>
                  <a:pt x="391043" y="640785"/>
                </a:lnTo>
                <a:lnTo>
                  <a:pt x="434868" y="628224"/>
                </a:lnTo>
                <a:lnTo>
                  <a:pt x="476918" y="609383"/>
                </a:lnTo>
                <a:lnTo>
                  <a:pt x="516486" y="584261"/>
                </a:lnTo>
                <a:lnTo>
                  <a:pt x="552861" y="552860"/>
                </a:lnTo>
                <a:lnTo>
                  <a:pt x="584262" y="516485"/>
                </a:lnTo>
                <a:lnTo>
                  <a:pt x="609384" y="476918"/>
                </a:lnTo>
                <a:lnTo>
                  <a:pt x="628225" y="434867"/>
                </a:lnTo>
                <a:lnTo>
                  <a:pt x="640785" y="391043"/>
                </a:lnTo>
                <a:lnTo>
                  <a:pt x="647066" y="346154"/>
                </a:lnTo>
                <a:lnTo>
                  <a:pt x="647066" y="300911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4" y="170147"/>
                </a:lnTo>
                <a:lnTo>
                  <a:pt x="584262" y="130580"/>
                </a:lnTo>
                <a:lnTo>
                  <a:pt x="552861" y="94205"/>
                </a:lnTo>
                <a:lnTo>
                  <a:pt x="516486" y="62803"/>
                </a:lnTo>
                <a:lnTo>
                  <a:pt x="476918" y="37682"/>
                </a:lnTo>
                <a:lnTo>
                  <a:pt x="434868" y="18841"/>
                </a:lnTo>
                <a:lnTo>
                  <a:pt x="391043" y="6280"/>
                </a:lnTo>
                <a:lnTo>
                  <a:pt x="346155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859698" y="4044257"/>
            <a:ext cx="3071495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algn="just">
              <a:lnSpc>
                <a:spcPts val="2100"/>
              </a:lnSpc>
              <a:spcBef>
                <a:spcPts val="219"/>
              </a:spcBef>
            </a:pPr>
            <a:r>
              <a:rPr sz="1800" spc="-20" dirty="0">
                <a:latin typeface="Arial MT"/>
                <a:cs typeface="Arial MT"/>
              </a:rPr>
              <a:t>Vented </a:t>
            </a:r>
            <a:r>
              <a:rPr sz="1800" dirty="0">
                <a:latin typeface="Arial MT"/>
                <a:cs typeface="Arial MT"/>
              </a:rPr>
              <a:t>Chest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Seal,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Bag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30" dirty="0">
                <a:latin typeface="Arial MT"/>
                <a:cs typeface="Arial MT"/>
              </a:rPr>
              <a:t>Valve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Mask, and NDC 10-14 </a:t>
            </a:r>
            <a:r>
              <a:rPr sz="1800" spc="-5" dirty="0">
                <a:latin typeface="Arial MT"/>
                <a:cs typeface="Arial MT"/>
              </a:rPr>
              <a:t>Gauge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3.25”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Needle</a:t>
            </a:r>
            <a:r>
              <a:rPr sz="1800" spc="-5" dirty="0">
                <a:latin typeface="Arial MT"/>
                <a:cs typeface="Arial MT"/>
              </a:rPr>
              <a:t> Catheter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84532" y="5893923"/>
            <a:ext cx="1969770" cy="5664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dirty="0">
                <a:latin typeface="Arial MT"/>
                <a:cs typeface="Arial MT"/>
              </a:rPr>
              <a:t>DD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Form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1380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MEDEVAC </a:t>
            </a:r>
            <a:r>
              <a:rPr sz="1800" dirty="0">
                <a:latin typeface="Arial MT"/>
                <a:cs typeface="Arial MT"/>
              </a:rPr>
              <a:t>Card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6467" y="5868634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5">
                <a:moveTo>
                  <a:pt x="346155" y="0"/>
                </a:moveTo>
                <a:lnTo>
                  <a:pt x="300911" y="0"/>
                </a:lnTo>
                <a:lnTo>
                  <a:pt x="256023" y="6280"/>
                </a:lnTo>
                <a:lnTo>
                  <a:pt x="212199" y="18841"/>
                </a:lnTo>
                <a:lnTo>
                  <a:pt x="170148" y="37682"/>
                </a:lnTo>
                <a:lnTo>
                  <a:pt x="130580" y="62803"/>
                </a:lnTo>
                <a:lnTo>
                  <a:pt x="94205" y="94205"/>
                </a:lnTo>
                <a:lnTo>
                  <a:pt x="62803" y="130580"/>
                </a:lnTo>
                <a:lnTo>
                  <a:pt x="37682" y="170147"/>
                </a:lnTo>
                <a:lnTo>
                  <a:pt x="18841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1" y="434867"/>
                </a:lnTo>
                <a:lnTo>
                  <a:pt x="37682" y="476918"/>
                </a:lnTo>
                <a:lnTo>
                  <a:pt x="62803" y="516485"/>
                </a:lnTo>
                <a:lnTo>
                  <a:pt x="94205" y="552860"/>
                </a:lnTo>
                <a:lnTo>
                  <a:pt x="130580" y="584262"/>
                </a:lnTo>
                <a:lnTo>
                  <a:pt x="170148" y="609383"/>
                </a:lnTo>
                <a:lnTo>
                  <a:pt x="212199" y="628224"/>
                </a:lnTo>
                <a:lnTo>
                  <a:pt x="256023" y="640785"/>
                </a:lnTo>
                <a:lnTo>
                  <a:pt x="300911" y="647065"/>
                </a:lnTo>
                <a:lnTo>
                  <a:pt x="346155" y="647065"/>
                </a:lnTo>
                <a:lnTo>
                  <a:pt x="391043" y="640785"/>
                </a:lnTo>
                <a:lnTo>
                  <a:pt x="434868" y="628224"/>
                </a:lnTo>
                <a:lnTo>
                  <a:pt x="476918" y="609383"/>
                </a:lnTo>
                <a:lnTo>
                  <a:pt x="516486" y="584262"/>
                </a:lnTo>
                <a:lnTo>
                  <a:pt x="552861" y="552860"/>
                </a:lnTo>
                <a:lnTo>
                  <a:pt x="584262" y="516485"/>
                </a:lnTo>
                <a:lnTo>
                  <a:pt x="609384" y="476918"/>
                </a:lnTo>
                <a:lnTo>
                  <a:pt x="628225" y="434867"/>
                </a:lnTo>
                <a:lnTo>
                  <a:pt x="640785" y="391043"/>
                </a:lnTo>
                <a:lnTo>
                  <a:pt x="647066" y="346154"/>
                </a:lnTo>
                <a:lnTo>
                  <a:pt x="647066" y="300911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4" y="170147"/>
                </a:lnTo>
                <a:lnTo>
                  <a:pt x="584262" y="130580"/>
                </a:lnTo>
                <a:lnTo>
                  <a:pt x="552861" y="94205"/>
                </a:lnTo>
                <a:lnTo>
                  <a:pt x="516486" y="62803"/>
                </a:lnTo>
                <a:lnTo>
                  <a:pt x="476918" y="37682"/>
                </a:lnTo>
                <a:lnTo>
                  <a:pt x="434868" y="18841"/>
                </a:lnTo>
                <a:lnTo>
                  <a:pt x="391043" y="6280"/>
                </a:lnTo>
                <a:lnTo>
                  <a:pt x="346155" y="0"/>
                </a:lnTo>
                <a:close/>
              </a:path>
            </a:pathLst>
          </a:custGeom>
          <a:solidFill>
            <a:srgbClr val="754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215510" y="2497532"/>
            <a:ext cx="409575" cy="3949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endParaRPr sz="3200">
              <a:latin typeface="Arial Black"/>
              <a:cs typeface="Arial Black"/>
            </a:endParaRPr>
          </a:p>
          <a:p>
            <a:pPr marL="34925" marR="27305" indent="10795" algn="just">
              <a:lnSpc>
                <a:spcPct val="176100"/>
              </a:lnSpc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  R </a:t>
            </a:r>
            <a:r>
              <a:rPr sz="3200" spc="-10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C </a:t>
            </a:r>
            <a:r>
              <a:rPr sz="3200" spc="-10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59698" y="5878228"/>
            <a:ext cx="2872105" cy="5664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spc="-5" dirty="0">
                <a:latin typeface="Arial MT"/>
                <a:cs typeface="Arial MT"/>
              </a:rPr>
              <a:t>Active/Passive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Hypothermia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Kits/Blankets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MACE2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42253" y="5152766"/>
            <a:ext cx="2834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Gauze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Elastic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bandage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324698" y="2433158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5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79" y="62803"/>
                </a:lnTo>
                <a:lnTo>
                  <a:pt x="94204" y="94205"/>
                </a:lnTo>
                <a:lnTo>
                  <a:pt x="62803" y="130580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0" y="434867"/>
                </a:lnTo>
                <a:lnTo>
                  <a:pt x="37681" y="476918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1"/>
                </a:lnTo>
                <a:lnTo>
                  <a:pt x="170147" y="609383"/>
                </a:lnTo>
                <a:lnTo>
                  <a:pt x="212198" y="628224"/>
                </a:lnTo>
                <a:lnTo>
                  <a:pt x="256022" y="640785"/>
                </a:lnTo>
                <a:lnTo>
                  <a:pt x="300910" y="647065"/>
                </a:lnTo>
                <a:lnTo>
                  <a:pt x="346154" y="647065"/>
                </a:lnTo>
                <a:lnTo>
                  <a:pt x="391042" y="640785"/>
                </a:lnTo>
                <a:lnTo>
                  <a:pt x="434867" y="628224"/>
                </a:lnTo>
                <a:lnTo>
                  <a:pt x="476917" y="609383"/>
                </a:lnTo>
                <a:lnTo>
                  <a:pt x="516485" y="584261"/>
                </a:lnTo>
                <a:lnTo>
                  <a:pt x="552860" y="552860"/>
                </a:lnTo>
                <a:lnTo>
                  <a:pt x="584262" y="516485"/>
                </a:lnTo>
                <a:lnTo>
                  <a:pt x="609383" y="476918"/>
                </a:lnTo>
                <a:lnTo>
                  <a:pt x="628225" y="434867"/>
                </a:lnTo>
                <a:lnTo>
                  <a:pt x="640785" y="391043"/>
                </a:lnTo>
                <a:lnTo>
                  <a:pt x="647066" y="346154"/>
                </a:lnTo>
                <a:lnTo>
                  <a:pt x="647066" y="300911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3" y="170147"/>
                </a:lnTo>
                <a:lnTo>
                  <a:pt x="584262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7" y="37682"/>
                </a:lnTo>
                <a:lnTo>
                  <a:pt x="434867" y="18841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092867" y="2464304"/>
            <a:ext cx="167767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Combat wound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medication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pack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324698" y="3292028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5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79" y="62803"/>
                </a:lnTo>
                <a:lnTo>
                  <a:pt x="94204" y="94205"/>
                </a:lnTo>
                <a:lnTo>
                  <a:pt x="62803" y="130580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0" y="434867"/>
                </a:lnTo>
                <a:lnTo>
                  <a:pt x="37681" y="476918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1"/>
                </a:lnTo>
                <a:lnTo>
                  <a:pt x="170147" y="609383"/>
                </a:lnTo>
                <a:lnTo>
                  <a:pt x="212198" y="628224"/>
                </a:lnTo>
                <a:lnTo>
                  <a:pt x="256022" y="640785"/>
                </a:lnTo>
                <a:lnTo>
                  <a:pt x="300910" y="647065"/>
                </a:lnTo>
                <a:lnTo>
                  <a:pt x="346154" y="647065"/>
                </a:lnTo>
                <a:lnTo>
                  <a:pt x="391042" y="640785"/>
                </a:lnTo>
                <a:lnTo>
                  <a:pt x="434867" y="628224"/>
                </a:lnTo>
                <a:lnTo>
                  <a:pt x="476917" y="609383"/>
                </a:lnTo>
                <a:lnTo>
                  <a:pt x="516485" y="584261"/>
                </a:lnTo>
                <a:lnTo>
                  <a:pt x="552860" y="552860"/>
                </a:lnTo>
                <a:lnTo>
                  <a:pt x="584262" y="516485"/>
                </a:lnTo>
                <a:lnTo>
                  <a:pt x="609383" y="476918"/>
                </a:lnTo>
                <a:lnTo>
                  <a:pt x="628225" y="434867"/>
                </a:lnTo>
                <a:lnTo>
                  <a:pt x="640785" y="391043"/>
                </a:lnTo>
                <a:lnTo>
                  <a:pt x="647066" y="346154"/>
                </a:lnTo>
                <a:lnTo>
                  <a:pt x="647066" y="300911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3" y="170147"/>
                </a:lnTo>
                <a:lnTo>
                  <a:pt x="584262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7" y="37682"/>
                </a:lnTo>
                <a:lnTo>
                  <a:pt x="434867" y="18841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24698" y="4150897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5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79" y="62803"/>
                </a:lnTo>
                <a:lnTo>
                  <a:pt x="94204" y="94205"/>
                </a:lnTo>
                <a:lnTo>
                  <a:pt x="62803" y="130580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0" y="434867"/>
                </a:lnTo>
                <a:lnTo>
                  <a:pt x="37681" y="476918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1"/>
                </a:lnTo>
                <a:lnTo>
                  <a:pt x="170147" y="609383"/>
                </a:lnTo>
                <a:lnTo>
                  <a:pt x="212198" y="628224"/>
                </a:lnTo>
                <a:lnTo>
                  <a:pt x="256022" y="640785"/>
                </a:lnTo>
                <a:lnTo>
                  <a:pt x="300910" y="647065"/>
                </a:lnTo>
                <a:lnTo>
                  <a:pt x="346154" y="647065"/>
                </a:lnTo>
                <a:lnTo>
                  <a:pt x="391042" y="640785"/>
                </a:lnTo>
                <a:lnTo>
                  <a:pt x="434867" y="628224"/>
                </a:lnTo>
                <a:lnTo>
                  <a:pt x="476917" y="609383"/>
                </a:lnTo>
                <a:lnTo>
                  <a:pt x="516485" y="584261"/>
                </a:lnTo>
                <a:lnTo>
                  <a:pt x="552860" y="552860"/>
                </a:lnTo>
                <a:lnTo>
                  <a:pt x="584262" y="516485"/>
                </a:lnTo>
                <a:lnTo>
                  <a:pt x="609383" y="476918"/>
                </a:lnTo>
                <a:lnTo>
                  <a:pt x="628225" y="434867"/>
                </a:lnTo>
                <a:lnTo>
                  <a:pt x="640785" y="391043"/>
                </a:lnTo>
                <a:lnTo>
                  <a:pt x="647066" y="346154"/>
                </a:lnTo>
                <a:lnTo>
                  <a:pt x="647066" y="300911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3" y="170147"/>
                </a:lnTo>
                <a:lnTo>
                  <a:pt x="584262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7" y="37682"/>
                </a:lnTo>
                <a:lnTo>
                  <a:pt x="434867" y="18841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099754" y="4145752"/>
            <a:ext cx="163957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Gauze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rigid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eye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shield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324698" y="5009766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5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0"/>
                </a:lnTo>
                <a:lnTo>
                  <a:pt x="170147" y="37681"/>
                </a:lnTo>
                <a:lnTo>
                  <a:pt x="130579" y="62803"/>
                </a:lnTo>
                <a:lnTo>
                  <a:pt x="94204" y="94204"/>
                </a:lnTo>
                <a:lnTo>
                  <a:pt x="62803" y="130579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0" y="434867"/>
                </a:lnTo>
                <a:lnTo>
                  <a:pt x="37681" y="476917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2"/>
                </a:lnTo>
                <a:lnTo>
                  <a:pt x="170147" y="609383"/>
                </a:lnTo>
                <a:lnTo>
                  <a:pt x="212198" y="628224"/>
                </a:lnTo>
                <a:lnTo>
                  <a:pt x="256022" y="640785"/>
                </a:lnTo>
                <a:lnTo>
                  <a:pt x="300910" y="647065"/>
                </a:lnTo>
                <a:lnTo>
                  <a:pt x="346154" y="647065"/>
                </a:lnTo>
                <a:lnTo>
                  <a:pt x="391042" y="640785"/>
                </a:lnTo>
                <a:lnTo>
                  <a:pt x="434867" y="628224"/>
                </a:lnTo>
                <a:lnTo>
                  <a:pt x="476917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2" y="516485"/>
                </a:lnTo>
                <a:lnTo>
                  <a:pt x="609383" y="476917"/>
                </a:lnTo>
                <a:lnTo>
                  <a:pt x="628225" y="434867"/>
                </a:lnTo>
                <a:lnTo>
                  <a:pt x="640785" y="391042"/>
                </a:lnTo>
                <a:lnTo>
                  <a:pt x="647066" y="346154"/>
                </a:lnTo>
                <a:lnTo>
                  <a:pt x="647066" y="300910"/>
                </a:lnTo>
                <a:lnTo>
                  <a:pt x="640785" y="256022"/>
                </a:lnTo>
                <a:lnTo>
                  <a:pt x="628225" y="212198"/>
                </a:lnTo>
                <a:lnTo>
                  <a:pt x="609383" y="170147"/>
                </a:lnTo>
                <a:lnTo>
                  <a:pt x="584262" y="130579"/>
                </a:lnTo>
                <a:lnTo>
                  <a:pt x="552860" y="94204"/>
                </a:lnTo>
                <a:lnTo>
                  <a:pt x="516485" y="62803"/>
                </a:lnTo>
                <a:lnTo>
                  <a:pt x="476917" y="37681"/>
                </a:lnTo>
                <a:lnTo>
                  <a:pt x="434867" y="18840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244732" y="2391684"/>
            <a:ext cx="2573020" cy="3802379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93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endParaRPr sz="3200">
              <a:latin typeface="Arial Black"/>
              <a:cs typeface="Arial Black"/>
            </a:endParaRPr>
          </a:p>
          <a:p>
            <a:pPr marL="882015" marR="30480" indent="-637540">
              <a:lnSpc>
                <a:spcPct val="86100"/>
              </a:lnSpc>
              <a:spcBef>
                <a:spcPts val="1370"/>
              </a:spcBef>
              <a:tabLst>
                <a:tab pos="882015" algn="l"/>
              </a:tabLst>
            </a:pPr>
            <a:r>
              <a:rPr sz="4800" baseline="-36458" dirty="0">
                <a:solidFill>
                  <a:srgbClr val="FFFFFF"/>
                </a:solidFill>
                <a:latin typeface="Arial Black"/>
                <a:cs typeface="Arial Black"/>
              </a:rPr>
              <a:t>A	</a:t>
            </a:r>
            <a:r>
              <a:rPr sz="1800" dirty="0">
                <a:latin typeface="Arial MT"/>
                <a:cs typeface="Arial MT"/>
              </a:rPr>
              <a:t>Combat wound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medication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pack</a:t>
            </a:r>
            <a:endParaRPr sz="1800">
              <a:latin typeface="Arial MT"/>
              <a:cs typeface="Arial MT"/>
            </a:endParaRPr>
          </a:p>
          <a:p>
            <a:pPr marL="256540" marR="1958339" indent="-56515">
              <a:lnSpc>
                <a:spcPct val="176100"/>
              </a:lnSpc>
              <a:spcBef>
                <a:spcPts val="27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W  S</a:t>
            </a:r>
            <a:endParaRPr sz="3200">
              <a:latin typeface="Arial Black"/>
              <a:cs typeface="Arial Black"/>
            </a:endParaRPr>
          </a:p>
          <a:p>
            <a:pPr marL="38100">
              <a:lnSpc>
                <a:spcPct val="100000"/>
              </a:lnSpc>
              <a:spcBef>
                <a:spcPts val="2615"/>
              </a:spcBef>
            </a:pPr>
            <a:r>
              <a:rPr sz="1800" b="1" spc="-5" dirty="0">
                <a:latin typeface="Arial"/>
                <a:cs typeface="Arial"/>
              </a:rPr>
              <a:t>Other</a:t>
            </a:r>
            <a:r>
              <a:rPr sz="1800" spc="-5" dirty="0">
                <a:latin typeface="Arial MT"/>
                <a:cs typeface="Arial MT"/>
              </a:rPr>
              <a:t>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29" name="object 29"/>
          <p:cNvSpPr txBox="1"/>
          <p:nvPr/>
        </p:nvSpPr>
        <p:spPr>
          <a:xfrm>
            <a:off x="9065972" y="5019187"/>
            <a:ext cx="270700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Splinting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material,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cravats,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5" dirty="0">
                <a:latin typeface="Arial MT"/>
                <a:cs typeface="Arial MT"/>
              </a:rPr>
              <a:t> elastic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wraps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376045" marR="5080" indent="93980">
              <a:lnSpc>
                <a:spcPts val="3700"/>
              </a:lnSpc>
              <a:spcBef>
                <a:spcPts val="340"/>
              </a:spcBef>
            </a:pPr>
            <a:r>
              <a:rPr spc="-45" dirty="0">
                <a:solidFill>
                  <a:srgbClr val="921928"/>
                </a:solidFill>
              </a:rPr>
              <a:t>COMBAT</a:t>
            </a:r>
            <a:r>
              <a:rPr spc="-20" dirty="0">
                <a:solidFill>
                  <a:srgbClr val="921928"/>
                </a:solidFill>
              </a:rPr>
              <a:t> </a:t>
            </a:r>
            <a:r>
              <a:rPr spc="-5" dirty="0">
                <a:solidFill>
                  <a:srgbClr val="921928"/>
                </a:solidFill>
              </a:rPr>
              <a:t>MEDIC/CORPSMAN </a:t>
            </a:r>
            <a:r>
              <a:rPr spc="-869" dirty="0">
                <a:solidFill>
                  <a:srgbClr val="921928"/>
                </a:solidFill>
              </a:rPr>
              <a:t> </a:t>
            </a:r>
            <a:r>
              <a:rPr spc="-5" dirty="0"/>
              <a:t>CONTENT</a:t>
            </a:r>
            <a:r>
              <a:rPr spc="-140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25" dirty="0"/>
              <a:t>CAPABILITIES</a:t>
            </a:r>
          </a:p>
        </p:txBody>
      </p:sp>
      <p:sp>
        <p:nvSpPr>
          <p:cNvPr id="3" name="object 3"/>
          <p:cNvSpPr/>
          <p:nvPr/>
        </p:nvSpPr>
        <p:spPr>
          <a:xfrm>
            <a:off x="344557" y="5526156"/>
            <a:ext cx="4432935" cy="875030"/>
          </a:xfrm>
          <a:custGeom>
            <a:avLst/>
            <a:gdLst/>
            <a:ahLst/>
            <a:cxnLst/>
            <a:rect l="l" t="t" r="r" b="b"/>
            <a:pathLst>
              <a:path w="4432935" h="875029">
                <a:moveTo>
                  <a:pt x="4331975" y="0"/>
                </a:moveTo>
                <a:lnTo>
                  <a:pt x="100417" y="0"/>
                </a:lnTo>
                <a:lnTo>
                  <a:pt x="61330" y="7891"/>
                </a:lnTo>
                <a:lnTo>
                  <a:pt x="29411" y="29411"/>
                </a:lnTo>
                <a:lnTo>
                  <a:pt x="7891" y="61330"/>
                </a:lnTo>
                <a:lnTo>
                  <a:pt x="0" y="100417"/>
                </a:lnTo>
                <a:lnTo>
                  <a:pt x="0" y="774226"/>
                </a:lnTo>
                <a:lnTo>
                  <a:pt x="7891" y="813313"/>
                </a:lnTo>
                <a:lnTo>
                  <a:pt x="29411" y="845232"/>
                </a:lnTo>
                <a:lnTo>
                  <a:pt x="61330" y="866752"/>
                </a:lnTo>
                <a:lnTo>
                  <a:pt x="100417" y="874644"/>
                </a:lnTo>
                <a:lnTo>
                  <a:pt x="4331975" y="874644"/>
                </a:lnTo>
                <a:lnTo>
                  <a:pt x="4371063" y="866752"/>
                </a:lnTo>
                <a:lnTo>
                  <a:pt x="4402982" y="845232"/>
                </a:lnTo>
                <a:lnTo>
                  <a:pt x="4424503" y="813313"/>
                </a:lnTo>
                <a:lnTo>
                  <a:pt x="4432394" y="774226"/>
                </a:lnTo>
                <a:lnTo>
                  <a:pt x="4432394" y="100417"/>
                </a:lnTo>
                <a:lnTo>
                  <a:pt x="4424503" y="61330"/>
                </a:lnTo>
                <a:lnTo>
                  <a:pt x="4402982" y="29411"/>
                </a:lnTo>
                <a:lnTo>
                  <a:pt x="4371063" y="7891"/>
                </a:lnTo>
                <a:lnTo>
                  <a:pt x="4331975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14005" y="5658989"/>
            <a:ext cx="2948305" cy="5664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Stock</a:t>
            </a:r>
            <a:r>
              <a:rPr sz="1800" spc="-2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this</a:t>
            </a:r>
            <a:r>
              <a:rPr sz="18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E3334"/>
                </a:solidFill>
                <a:latin typeface="Arial MT"/>
                <a:cs typeface="Arial MT"/>
              </a:rPr>
              <a:t>bag</a:t>
            </a:r>
            <a:r>
              <a:rPr sz="18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E3334"/>
                </a:solidFill>
                <a:latin typeface="Arial MT"/>
                <a:cs typeface="Arial MT"/>
              </a:rPr>
              <a:t>in</a:t>
            </a:r>
            <a:r>
              <a:rPr sz="18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E3334"/>
                </a:solidFill>
                <a:latin typeface="Arial MT"/>
                <a:cs typeface="Arial MT"/>
              </a:rPr>
              <a:t>accordance </a:t>
            </a:r>
            <a:r>
              <a:rPr sz="1800" spc="-484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with</a:t>
            </a:r>
            <a:r>
              <a:rPr sz="18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E3334"/>
                </a:solidFill>
                <a:latin typeface="Arial MT"/>
                <a:cs typeface="Arial MT"/>
              </a:rPr>
              <a:t>your</a:t>
            </a:r>
            <a:r>
              <a:rPr sz="18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SOPs/Protocols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476" y="5781371"/>
            <a:ext cx="454769" cy="39591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88128" y="4822502"/>
            <a:ext cx="3609975" cy="62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25"/>
              </a:lnSpc>
              <a:spcBef>
                <a:spcPts val="100"/>
              </a:spcBef>
            </a:pP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ADVANCED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TCCC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2005"/>
              </a:lnSpc>
            </a:pPr>
            <a:r>
              <a:rPr sz="1800" i="1" spc="-5" dirty="0">
                <a:latin typeface="Arial"/>
                <a:cs typeface="Arial"/>
              </a:rPr>
              <a:t>Medic/Corpsman</a:t>
            </a:r>
            <a:r>
              <a:rPr sz="1800" i="1" spc="-8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Aid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Bag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63219" y="2394446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79" y="62803"/>
                </a:lnTo>
                <a:lnTo>
                  <a:pt x="94204" y="94205"/>
                </a:lnTo>
                <a:lnTo>
                  <a:pt x="62803" y="130580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0" y="434867"/>
                </a:lnTo>
                <a:lnTo>
                  <a:pt x="37681" y="476918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1"/>
                </a:lnTo>
                <a:lnTo>
                  <a:pt x="170147" y="609383"/>
                </a:lnTo>
                <a:lnTo>
                  <a:pt x="212198" y="628224"/>
                </a:lnTo>
                <a:lnTo>
                  <a:pt x="256022" y="640785"/>
                </a:lnTo>
                <a:lnTo>
                  <a:pt x="300910" y="647065"/>
                </a:lnTo>
                <a:lnTo>
                  <a:pt x="346154" y="647065"/>
                </a:lnTo>
                <a:lnTo>
                  <a:pt x="391042" y="640785"/>
                </a:lnTo>
                <a:lnTo>
                  <a:pt x="434867" y="628224"/>
                </a:lnTo>
                <a:lnTo>
                  <a:pt x="476917" y="609383"/>
                </a:lnTo>
                <a:lnTo>
                  <a:pt x="516485" y="584261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8"/>
                </a:lnTo>
                <a:lnTo>
                  <a:pt x="628224" y="434867"/>
                </a:lnTo>
                <a:lnTo>
                  <a:pt x="640784" y="391043"/>
                </a:lnTo>
                <a:lnTo>
                  <a:pt x="647065" y="346154"/>
                </a:lnTo>
                <a:lnTo>
                  <a:pt x="647065" y="300911"/>
                </a:lnTo>
                <a:lnTo>
                  <a:pt x="640784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1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7" y="37682"/>
                </a:lnTo>
                <a:lnTo>
                  <a:pt x="434867" y="18841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06380" y="2394061"/>
            <a:ext cx="556641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20" dirty="0">
                <a:latin typeface="Arial MT"/>
                <a:cs typeface="Arial MT"/>
              </a:rPr>
              <a:t>Tourniquet, </a:t>
            </a:r>
            <a:r>
              <a:rPr sz="1800" spc="-5" dirty="0">
                <a:latin typeface="Arial MT"/>
                <a:cs typeface="Arial MT"/>
              </a:rPr>
              <a:t>hemostatic </a:t>
            </a:r>
            <a:r>
              <a:rPr sz="1800" dirty="0">
                <a:latin typeface="Arial MT"/>
                <a:cs typeface="Arial MT"/>
              </a:rPr>
              <a:t>gauze, pressure bandage,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junctional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tourniquet, X-stat,</a:t>
            </a:r>
            <a:r>
              <a:rPr sz="1800" dirty="0">
                <a:latin typeface="Arial MT"/>
                <a:cs typeface="Arial MT"/>
              </a:rPr>
              <a:t> and wound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closure device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63219" y="3191124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0"/>
                </a:lnTo>
                <a:lnTo>
                  <a:pt x="170147" y="37681"/>
                </a:lnTo>
                <a:lnTo>
                  <a:pt x="130579" y="62803"/>
                </a:lnTo>
                <a:lnTo>
                  <a:pt x="94204" y="94204"/>
                </a:lnTo>
                <a:lnTo>
                  <a:pt x="62803" y="130579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0" y="434867"/>
                </a:lnTo>
                <a:lnTo>
                  <a:pt x="37681" y="476917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2"/>
                </a:lnTo>
                <a:lnTo>
                  <a:pt x="170147" y="609383"/>
                </a:lnTo>
                <a:lnTo>
                  <a:pt x="212198" y="628225"/>
                </a:lnTo>
                <a:lnTo>
                  <a:pt x="256022" y="640785"/>
                </a:lnTo>
                <a:lnTo>
                  <a:pt x="300910" y="647066"/>
                </a:lnTo>
                <a:lnTo>
                  <a:pt x="346154" y="647066"/>
                </a:lnTo>
                <a:lnTo>
                  <a:pt x="391042" y="640785"/>
                </a:lnTo>
                <a:lnTo>
                  <a:pt x="434867" y="628225"/>
                </a:lnTo>
                <a:lnTo>
                  <a:pt x="476917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7"/>
                </a:lnTo>
                <a:lnTo>
                  <a:pt x="628224" y="434867"/>
                </a:lnTo>
                <a:lnTo>
                  <a:pt x="640784" y="391042"/>
                </a:lnTo>
                <a:lnTo>
                  <a:pt x="647065" y="346154"/>
                </a:lnTo>
                <a:lnTo>
                  <a:pt x="647065" y="300910"/>
                </a:lnTo>
                <a:lnTo>
                  <a:pt x="640784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1" y="130579"/>
                </a:lnTo>
                <a:lnTo>
                  <a:pt x="552860" y="94204"/>
                </a:lnTo>
                <a:lnTo>
                  <a:pt x="516485" y="62803"/>
                </a:lnTo>
                <a:lnTo>
                  <a:pt x="476917" y="37681"/>
                </a:lnTo>
                <a:lnTo>
                  <a:pt x="434867" y="18840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06380" y="3191418"/>
            <a:ext cx="440118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Nasopharyngeal </a:t>
            </a:r>
            <a:r>
              <a:rPr sz="1800" spc="-20" dirty="0">
                <a:latin typeface="Arial MT"/>
                <a:cs typeface="Arial MT"/>
              </a:rPr>
              <a:t>airway, </a:t>
            </a:r>
            <a:r>
              <a:rPr sz="1800" spc="-5" dirty="0">
                <a:latin typeface="Arial MT"/>
                <a:cs typeface="Arial MT"/>
              </a:rPr>
              <a:t>extraglottic </a:t>
            </a:r>
            <a:r>
              <a:rPr sz="1800" spc="-20" dirty="0">
                <a:latin typeface="Arial MT"/>
                <a:cs typeface="Arial MT"/>
              </a:rPr>
              <a:t>airway, </a:t>
            </a:r>
            <a:r>
              <a:rPr sz="1800" spc="-49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cricothyroidotomy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kits,</a:t>
            </a:r>
            <a:r>
              <a:rPr sz="1800" dirty="0">
                <a:latin typeface="Arial MT"/>
                <a:cs typeface="Arial MT"/>
              </a:rPr>
              <a:t> and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suction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devices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63219" y="3973684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79" y="62803"/>
                </a:lnTo>
                <a:lnTo>
                  <a:pt x="94204" y="94205"/>
                </a:lnTo>
                <a:lnTo>
                  <a:pt x="62803" y="130580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0" y="434867"/>
                </a:lnTo>
                <a:lnTo>
                  <a:pt x="37681" y="476918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1"/>
                </a:lnTo>
                <a:lnTo>
                  <a:pt x="170147" y="609383"/>
                </a:lnTo>
                <a:lnTo>
                  <a:pt x="212198" y="628224"/>
                </a:lnTo>
                <a:lnTo>
                  <a:pt x="256022" y="640785"/>
                </a:lnTo>
                <a:lnTo>
                  <a:pt x="300910" y="647065"/>
                </a:lnTo>
                <a:lnTo>
                  <a:pt x="346154" y="647065"/>
                </a:lnTo>
                <a:lnTo>
                  <a:pt x="391042" y="640785"/>
                </a:lnTo>
                <a:lnTo>
                  <a:pt x="434867" y="628224"/>
                </a:lnTo>
                <a:lnTo>
                  <a:pt x="476917" y="609383"/>
                </a:lnTo>
                <a:lnTo>
                  <a:pt x="516485" y="584261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8"/>
                </a:lnTo>
                <a:lnTo>
                  <a:pt x="628224" y="434867"/>
                </a:lnTo>
                <a:lnTo>
                  <a:pt x="640784" y="391043"/>
                </a:lnTo>
                <a:lnTo>
                  <a:pt x="647065" y="346154"/>
                </a:lnTo>
                <a:lnTo>
                  <a:pt x="647065" y="300911"/>
                </a:lnTo>
                <a:lnTo>
                  <a:pt x="640784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1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7" y="37682"/>
                </a:lnTo>
                <a:lnTo>
                  <a:pt x="434867" y="18841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806380" y="3973299"/>
            <a:ext cx="570166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Bag </a:t>
            </a:r>
            <a:r>
              <a:rPr sz="1800" spc="-30" dirty="0">
                <a:latin typeface="Arial MT"/>
                <a:cs typeface="Arial MT"/>
              </a:rPr>
              <a:t>Valve </a:t>
            </a:r>
            <a:r>
              <a:rPr sz="1800" dirty="0">
                <a:latin typeface="Arial MT"/>
                <a:cs typeface="Arial MT"/>
              </a:rPr>
              <a:t>Mask, </a:t>
            </a:r>
            <a:r>
              <a:rPr sz="1800" spc="-5" dirty="0">
                <a:latin typeface="Arial MT"/>
                <a:cs typeface="Arial MT"/>
              </a:rPr>
              <a:t>vented </a:t>
            </a:r>
            <a:r>
              <a:rPr sz="1800" dirty="0">
                <a:latin typeface="Arial MT"/>
                <a:cs typeface="Arial MT"/>
              </a:rPr>
              <a:t>chest seals, NDC 10-14 </a:t>
            </a:r>
            <a:r>
              <a:rPr sz="1800" spc="-5" dirty="0">
                <a:latin typeface="Arial MT"/>
                <a:cs typeface="Arial MT"/>
              </a:rPr>
              <a:t>Gauge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3.25”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Needle </a:t>
            </a:r>
            <a:r>
              <a:rPr sz="1800" spc="-5" dirty="0">
                <a:latin typeface="Arial MT"/>
                <a:cs typeface="Arial MT"/>
              </a:rPr>
              <a:t>Catheter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63219" y="5707262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79" y="62803"/>
                </a:lnTo>
                <a:lnTo>
                  <a:pt x="94204" y="94205"/>
                </a:lnTo>
                <a:lnTo>
                  <a:pt x="62803" y="130580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0" y="434867"/>
                </a:lnTo>
                <a:lnTo>
                  <a:pt x="37681" y="476918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2"/>
                </a:lnTo>
                <a:lnTo>
                  <a:pt x="170147" y="609383"/>
                </a:lnTo>
                <a:lnTo>
                  <a:pt x="212198" y="628224"/>
                </a:lnTo>
                <a:lnTo>
                  <a:pt x="256022" y="640785"/>
                </a:lnTo>
                <a:lnTo>
                  <a:pt x="300910" y="647065"/>
                </a:lnTo>
                <a:lnTo>
                  <a:pt x="346154" y="647065"/>
                </a:lnTo>
                <a:lnTo>
                  <a:pt x="391042" y="640785"/>
                </a:lnTo>
                <a:lnTo>
                  <a:pt x="434867" y="628224"/>
                </a:lnTo>
                <a:lnTo>
                  <a:pt x="476917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8"/>
                </a:lnTo>
                <a:lnTo>
                  <a:pt x="628224" y="434867"/>
                </a:lnTo>
                <a:lnTo>
                  <a:pt x="640784" y="391043"/>
                </a:lnTo>
                <a:lnTo>
                  <a:pt x="647065" y="346154"/>
                </a:lnTo>
                <a:lnTo>
                  <a:pt x="647065" y="300911"/>
                </a:lnTo>
                <a:lnTo>
                  <a:pt x="640784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1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7" y="37682"/>
                </a:lnTo>
                <a:lnTo>
                  <a:pt x="434867" y="18841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754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806378" y="4770656"/>
            <a:ext cx="5412740" cy="151320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Pelvic compression devices, </a:t>
            </a:r>
            <a:r>
              <a:rPr sz="1800" spc="-5" dirty="0">
                <a:latin typeface="Arial MT"/>
                <a:cs typeface="Arial MT"/>
              </a:rPr>
              <a:t>Intravenous (IV)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Intraosseous (IO) </a:t>
            </a:r>
            <a:r>
              <a:rPr sz="1800" dirty="0">
                <a:latin typeface="Arial MT"/>
                <a:cs typeface="Arial MT"/>
              </a:rPr>
              <a:t>access </a:t>
            </a:r>
            <a:r>
              <a:rPr sz="1800" spc="-5" dirty="0">
                <a:latin typeface="Arial MT"/>
                <a:cs typeface="Arial MT"/>
              </a:rPr>
              <a:t>kits, IV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fluids, </a:t>
            </a:r>
            <a:r>
              <a:rPr sz="1800" dirty="0">
                <a:latin typeface="Arial MT"/>
                <a:cs typeface="Arial MT"/>
              </a:rPr>
              <a:t>EldonCard™,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tranexamic </a:t>
            </a:r>
            <a:r>
              <a:rPr sz="1800" dirty="0">
                <a:latin typeface="Arial MT"/>
                <a:cs typeface="Arial MT"/>
              </a:rPr>
              <a:t>acid </a:t>
            </a:r>
            <a:r>
              <a:rPr sz="1800" spc="-5" dirty="0">
                <a:latin typeface="Arial MT"/>
                <a:cs typeface="Arial MT"/>
              </a:rPr>
              <a:t>(TXA), </a:t>
            </a:r>
            <a:r>
              <a:rPr sz="1800" dirty="0">
                <a:latin typeface="Arial MT"/>
                <a:cs typeface="Arial MT"/>
              </a:rPr>
              <a:t>blood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products, </a:t>
            </a:r>
            <a:r>
              <a:rPr sz="1800" dirty="0">
                <a:latin typeface="Arial MT"/>
                <a:cs typeface="Arial MT"/>
              </a:rPr>
              <a:t>and Calcium</a:t>
            </a:r>
            <a:endParaRPr sz="1800">
              <a:latin typeface="Arial MT"/>
              <a:cs typeface="Arial MT"/>
            </a:endParaRPr>
          </a:p>
          <a:p>
            <a:pPr marL="12700" marR="334645">
              <a:lnSpc>
                <a:spcPts val="2100"/>
              </a:lnSpc>
              <a:spcBef>
                <a:spcPts val="1150"/>
              </a:spcBef>
            </a:pPr>
            <a:r>
              <a:rPr sz="1800" spc="-5" dirty="0">
                <a:latin typeface="Arial MT"/>
                <a:cs typeface="Arial MT"/>
              </a:rPr>
              <a:t>Active/Passive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Hypothermia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Kits/Blankets,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IV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fluid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warmers,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MACE2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63219" y="4824619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0"/>
                </a:lnTo>
                <a:lnTo>
                  <a:pt x="170147" y="37681"/>
                </a:lnTo>
                <a:lnTo>
                  <a:pt x="130579" y="62803"/>
                </a:lnTo>
                <a:lnTo>
                  <a:pt x="94204" y="94204"/>
                </a:lnTo>
                <a:lnTo>
                  <a:pt x="62803" y="130579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0" y="434867"/>
                </a:lnTo>
                <a:lnTo>
                  <a:pt x="37681" y="476917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2"/>
                </a:lnTo>
                <a:lnTo>
                  <a:pt x="170147" y="609383"/>
                </a:lnTo>
                <a:lnTo>
                  <a:pt x="212198" y="628225"/>
                </a:lnTo>
                <a:lnTo>
                  <a:pt x="256022" y="640785"/>
                </a:lnTo>
                <a:lnTo>
                  <a:pt x="300910" y="647066"/>
                </a:lnTo>
                <a:lnTo>
                  <a:pt x="346154" y="647066"/>
                </a:lnTo>
                <a:lnTo>
                  <a:pt x="391042" y="640785"/>
                </a:lnTo>
                <a:lnTo>
                  <a:pt x="434867" y="628225"/>
                </a:lnTo>
                <a:lnTo>
                  <a:pt x="476917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7"/>
                </a:lnTo>
                <a:lnTo>
                  <a:pt x="628224" y="434867"/>
                </a:lnTo>
                <a:lnTo>
                  <a:pt x="640784" y="391042"/>
                </a:lnTo>
                <a:lnTo>
                  <a:pt x="647065" y="346154"/>
                </a:lnTo>
                <a:lnTo>
                  <a:pt x="647065" y="300910"/>
                </a:lnTo>
                <a:lnTo>
                  <a:pt x="640784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1" y="130579"/>
                </a:lnTo>
                <a:lnTo>
                  <a:pt x="552860" y="94204"/>
                </a:lnTo>
                <a:lnTo>
                  <a:pt x="516485" y="62803"/>
                </a:lnTo>
                <a:lnTo>
                  <a:pt x="476917" y="37681"/>
                </a:lnTo>
                <a:lnTo>
                  <a:pt x="434867" y="18840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F36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82261" y="2458820"/>
            <a:ext cx="409575" cy="3826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endParaRPr sz="3200">
              <a:latin typeface="Arial Black"/>
              <a:cs typeface="Arial Black"/>
            </a:endParaRPr>
          </a:p>
          <a:p>
            <a:pPr marL="46355" marR="38735">
              <a:lnSpc>
                <a:spcPct val="160500"/>
              </a:lnSpc>
              <a:spcBef>
                <a:spcPts val="11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  R</a:t>
            </a:r>
            <a:endParaRPr sz="3200">
              <a:latin typeface="Arial Black"/>
              <a:cs typeface="Arial Black"/>
            </a:endParaRPr>
          </a:p>
          <a:p>
            <a:pPr marL="34925" marR="27305" indent="10795">
              <a:lnSpc>
                <a:spcPts val="6950"/>
              </a:lnSpc>
              <a:spcBef>
                <a:spcPts val="3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C  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28253" y="1889433"/>
            <a:ext cx="5820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Items </a:t>
            </a:r>
            <a:r>
              <a:rPr sz="1800" dirty="0">
                <a:latin typeface="Arial MT"/>
                <a:cs typeface="Arial MT"/>
              </a:rPr>
              <a:t>included in </a:t>
            </a:r>
            <a:r>
              <a:rPr sz="1800" spc="-5" dirty="0">
                <a:latin typeface="Arial MT"/>
                <a:cs typeface="Arial MT"/>
              </a:rPr>
              <a:t>this </a:t>
            </a:r>
            <a:r>
              <a:rPr sz="1800" dirty="0">
                <a:latin typeface="Arial MT"/>
                <a:cs typeface="Arial MT"/>
              </a:rPr>
              <a:t>kit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will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 able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treat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following: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226" y="1904671"/>
            <a:ext cx="3026981" cy="2761921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63254" y="2383561"/>
            <a:ext cx="676910" cy="647065"/>
          </a:xfrm>
          <a:custGeom>
            <a:avLst/>
            <a:gdLst/>
            <a:ahLst/>
            <a:cxnLst/>
            <a:rect l="l" t="t" r="r" b="b"/>
            <a:pathLst>
              <a:path w="676910" h="647064">
                <a:moveTo>
                  <a:pt x="361943" y="0"/>
                </a:moveTo>
                <a:lnTo>
                  <a:pt x="314636" y="0"/>
                </a:lnTo>
                <a:lnTo>
                  <a:pt x="267700" y="6280"/>
                </a:lnTo>
                <a:lnTo>
                  <a:pt x="221877" y="18841"/>
                </a:lnTo>
                <a:lnTo>
                  <a:pt x="177908" y="37682"/>
                </a:lnTo>
                <a:lnTo>
                  <a:pt x="136536" y="62803"/>
                </a:lnTo>
                <a:lnTo>
                  <a:pt x="98502" y="94205"/>
                </a:lnTo>
                <a:lnTo>
                  <a:pt x="65668" y="130580"/>
                </a:lnTo>
                <a:lnTo>
                  <a:pt x="39401" y="170148"/>
                </a:lnTo>
                <a:lnTo>
                  <a:pt x="19700" y="212199"/>
                </a:lnTo>
                <a:lnTo>
                  <a:pt x="6566" y="256023"/>
                </a:lnTo>
                <a:lnTo>
                  <a:pt x="0" y="300911"/>
                </a:lnTo>
                <a:lnTo>
                  <a:pt x="0" y="346155"/>
                </a:lnTo>
                <a:lnTo>
                  <a:pt x="6566" y="391043"/>
                </a:lnTo>
                <a:lnTo>
                  <a:pt x="19700" y="434868"/>
                </a:lnTo>
                <a:lnTo>
                  <a:pt x="39401" y="476918"/>
                </a:lnTo>
                <a:lnTo>
                  <a:pt x="65668" y="516486"/>
                </a:lnTo>
                <a:lnTo>
                  <a:pt x="98502" y="552861"/>
                </a:lnTo>
                <a:lnTo>
                  <a:pt x="136536" y="584262"/>
                </a:lnTo>
                <a:lnTo>
                  <a:pt x="177908" y="609384"/>
                </a:lnTo>
                <a:lnTo>
                  <a:pt x="221877" y="628225"/>
                </a:lnTo>
                <a:lnTo>
                  <a:pt x="267700" y="640785"/>
                </a:lnTo>
                <a:lnTo>
                  <a:pt x="314636" y="647066"/>
                </a:lnTo>
                <a:lnTo>
                  <a:pt x="361943" y="647066"/>
                </a:lnTo>
                <a:lnTo>
                  <a:pt x="408879" y="640785"/>
                </a:lnTo>
                <a:lnTo>
                  <a:pt x="454702" y="628225"/>
                </a:lnTo>
                <a:lnTo>
                  <a:pt x="498670" y="609384"/>
                </a:lnTo>
                <a:lnTo>
                  <a:pt x="540042" y="584262"/>
                </a:lnTo>
                <a:lnTo>
                  <a:pt x="578076" y="552861"/>
                </a:lnTo>
                <a:lnTo>
                  <a:pt x="610910" y="516486"/>
                </a:lnTo>
                <a:lnTo>
                  <a:pt x="637177" y="476918"/>
                </a:lnTo>
                <a:lnTo>
                  <a:pt x="656878" y="434868"/>
                </a:lnTo>
                <a:lnTo>
                  <a:pt x="670011" y="391043"/>
                </a:lnTo>
                <a:lnTo>
                  <a:pt x="676578" y="346155"/>
                </a:lnTo>
                <a:lnTo>
                  <a:pt x="676578" y="300911"/>
                </a:lnTo>
                <a:lnTo>
                  <a:pt x="670011" y="256023"/>
                </a:lnTo>
                <a:lnTo>
                  <a:pt x="656878" y="212199"/>
                </a:lnTo>
                <a:lnTo>
                  <a:pt x="637177" y="170148"/>
                </a:lnTo>
                <a:lnTo>
                  <a:pt x="610910" y="130580"/>
                </a:lnTo>
                <a:lnTo>
                  <a:pt x="578076" y="94205"/>
                </a:lnTo>
                <a:lnTo>
                  <a:pt x="540042" y="62803"/>
                </a:lnTo>
                <a:lnTo>
                  <a:pt x="498670" y="37682"/>
                </a:lnTo>
                <a:lnTo>
                  <a:pt x="454702" y="18841"/>
                </a:lnTo>
                <a:lnTo>
                  <a:pt x="408879" y="6280"/>
                </a:lnTo>
                <a:lnTo>
                  <a:pt x="361943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836719" y="2525066"/>
            <a:ext cx="5782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Pain </a:t>
            </a:r>
            <a:r>
              <a:rPr sz="1800" spc="-5" dirty="0">
                <a:latin typeface="Arial MT"/>
                <a:cs typeface="Arial MT"/>
              </a:rPr>
              <a:t>medications,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extra</a:t>
            </a:r>
            <a:r>
              <a:rPr sz="1800" dirty="0">
                <a:latin typeface="Arial MT"/>
                <a:cs typeface="Arial MT"/>
              </a:rPr>
              <a:t> combat wound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medication</a:t>
            </a:r>
            <a:r>
              <a:rPr sz="1800" dirty="0">
                <a:latin typeface="Arial MT"/>
                <a:cs typeface="Arial MT"/>
              </a:rPr>
              <a:t> packs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63219" y="3163679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0"/>
                </a:lnTo>
                <a:lnTo>
                  <a:pt x="170147" y="37681"/>
                </a:lnTo>
                <a:lnTo>
                  <a:pt x="130579" y="62803"/>
                </a:lnTo>
                <a:lnTo>
                  <a:pt x="94204" y="94204"/>
                </a:lnTo>
                <a:lnTo>
                  <a:pt x="62803" y="130579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0" y="434867"/>
                </a:lnTo>
                <a:lnTo>
                  <a:pt x="37681" y="476917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2"/>
                </a:lnTo>
                <a:lnTo>
                  <a:pt x="170147" y="609383"/>
                </a:lnTo>
                <a:lnTo>
                  <a:pt x="212198" y="628225"/>
                </a:lnTo>
                <a:lnTo>
                  <a:pt x="256022" y="640785"/>
                </a:lnTo>
                <a:lnTo>
                  <a:pt x="300910" y="647066"/>
                </a:lnTo>
                <a:lnTo>
                  <a:pt x="346154" y="647066"/>
                </a:lnTo>
                <a:lnTo>
                  <a:pt x="391042" y="640785"/>
                </a:lnTo>
                <a:lnTo>
                  <a:pt x="434867" y="628225"/>
                </a:lnTo>
                <a:lnTo>
                  <a:pt x="476917" y="609383"/>
                </a:lnTo>
                <a:lnTo>
                  <a:pt x="516485" y="584262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7"/>
                </a:lnTo>
                <a:lnTo>
                  <a:pt x="628224" y="434867"/>
                </a:lnTo>
                <a:lnTo>
                  <a:pt x="640784" y="391042"/>
                </a:lnTo>
                <a:lnTo>
                  <a:pt x="647065" y="346154"/>
                </a:lnTo>
                <a:lnTo>
                  <a:pt x="647065" y="300910"/>
                </a:lnTo>
                <a:lnTo>
                  <a:pt x="640784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1" y="130579"/>
                </a:lnTo>
                <a:lnTo>
                  <a:pt x="552860" y="94204"/>
                </a:lnTo>
                <a:lnTo>
                  <a:pt x="516485" y="62803"/>
                </a:lnTo>
                <a:lnTo>
                  <a:pt x="476917" y="37681"/>
                </a:lnTo>
                <a:lnTo>
                  <a:pt x="434867" y="18840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06380" y="3316082"/>
            <a:ext cx="5083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Antibiotics, extra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combat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wound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medication</a:t>
            </a:r>
            <a:r>
              <a:rPr sz="1800" dirty="0">
                <a:latin typeface="Arial MT"/>
                <a:cs typeface="Arial MT"/>
              </a:rPr>
              <a:t> packs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63219" y="3943796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1"/>
                </a:lnTo>
                <a:lnTo>
                  <a:pt x="170147" y="37682"/>
                </a:lnTo>
                <a:lnTo>
                  <a:pt x="130579" y="62803"/>
                </a:lnTo>
                <a:lnTo>
                  <a:pt x="94204" y="94205"/>
                </a:lnTo>
                <a:lnTo>
                  <a:pt x="62803" y="130580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1"/>
                </a:lnTo>
                <a:lnTo>
                  <a:pt x="0" y="346154"/>
                </a:lnTo>
                <a:lnTo>
                  <a:pt x="6280" y="391043"/>
                </a:lnTo>
                <a:lnTo>
                  <a:pt x="18840" y="434867"/>
                </a:lnTo>
                <a:lnTo>
                  <a:pt x="37681" y="476918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1"/>
                </a:lnTo>
                <a:lnTo>
                  <a:pt x="170147" y="609383"/>
                </a:lnTo>
                <a:lnTo>
                  <a:pt x="212198" y="628224"/>
                </a:lnTo>
                <a:lnTo>
                  <a:pt x="256022" y="640785"/>
                </a:lnTo>
                <a:lnTo>
                  <a:pt x="300910" y="647065"/>
                </a:lnTo>
                <a:lnTo>
                  <a:pt x="346154" y="647065"/>
                </a:lnTo>
                <a:lnTo>
                  <a:pt x="391042" y="640785"/>
                </a:lnTo>
                <a:lnTo>
                  <a:pt x="434867" y="628224"/>
                </a:lnTo>
                <a:lnTo>
                  <a:pt x="476917" y="609383"/>
                </a:lnTo>
                <a:lnTo>
                  <a:pt x="516485" y="584261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8"/>
                </a:lnTo>
                <a:lnTo>
                  <a:pt x="628224" y="434867"/>
                </a:lnTo>
                <a:lnTo>
                  <a:pt x="640784" y="391043"/>
                </a:lnTo>
                <a:lnTo>
                  <a:pt x="647065" y="346154"/>
                </a:lnTo>
                <a:lnTo>
                  <a:pt x="647065" y="300911"/>
                </a:lnTo>
                <a:lnTo>
                  <a:pt x="640784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1" y="130580"/>
                </a:lnTo>
                <a:lnTo>
                  <a:pt x="552860" y="94205"/>
                </a:lnTo>
                <a:lnTo>
                  <a:pt x="516485" y="62803"/>
                </a:lnTo>
                <a:lnTo>
                  <a:pt x="476917" y="37682"/>
                </a:lnTo>
                <a:lnTo>
                  <a:pt x="434867" y="18841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806380" y="4091000"/>
            <a:ext cx="3799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Gauze,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elastic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wrap,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rigid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eye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shields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63219" y="4723913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346154" y="0"/>
                </a:moveTo>
                <a:lnTo>
                  <a:pt x="300910" y="0"/>
                </a:lnTo>
                <a:lnTo>
                  <a:pt x="256022" y="6280"/>
                </a:lnTo>
                <a:lnTo>
                  <a:pt x="212198" y="18840"/>
                </a:lnTo>
                <a:lnTo>
                  <a:pt x="170147" y="37681"/>
                </a:lnTo>
                <a:lnTo>
                  <a:pt x="130579" y="62803"/>
                </a:lnTo>
                <a:lnTo>
                  <a:pt x="94204" y="94204"/>
                </a:lnTo>
                <a:lnTo>
                  <a:pt x="62803" y="130579"/>
                </a:lnTo>
                <a:lnTo>
                  <a:pt x="37681" y="170147"/>
                </a:lnTo>
                <a:lnTo>
                  <a:pt x="18840" y="212198"/>
                </a:lnTo>
                <a:lnTo>
                  <a:pt x="6280" y="256022"/>
                </a:lnTo>
                <a:lnTo>
                  <a:pt x="0" y="300910"/>
                </a:lnTo>
                <a:lnTo>
                  <a:pt x="0" y="346154"/>
                </a:lnTo>
                <a:lnTo>
                  <a:pt x="6280" y="391042"/>
                </a:lnTo>
                <a:lnTo>
                  <a:pt x="18840" y="434867"/>
                </a:lnTo>
                <a:lnTo>
                  <a:pt x="37681" y="476917"/>
                </a:lnTo>
                <a:lnTo>
                  <a:pt x="62803" y="516485"/>
                </a:lnTo>
                <a:lnTo>
                  <a:pt x="94204" y="552860"/>
                </a:lnTo>
                <a:lnTo>
                  <a:pt x="130579" y="584261"/>
                </a:lnTo>
                <a:lnTo>
                  <a:pt x="170147" y="609383"/>
                </a:lnTo>
                <a:lnTo>
                  <a:pt x="212198" y="628224"/>
                </a:lnTo>
                <a:lnTo>
                  <a:pt x="256022" y="640784"/>
                </a:lnTo>
                <a:lnTo>
                  <a:pt x="300910" y="647065"/>
                </a:lnTo>
                <a:lnTo>
                  <a:pt x="346154" y="647065"/>
                </a:lnTo>
                <a:lnTo>
                  <a:pt x="391042" y="640784"/>
                </a:lnTo>
                <a:lnTo>
                  <a:pt x="434867" y="628224"/>
                </a:lnTo>
                <a:lnTo>
                  <a:pt x="476917" y="609383"/>
                </a:lnTo>
                <a:lnTo>
                  <a:pt x="516485" y="584261"/>
                </a:lnTo>
                <a:lnTo>
                  <a:pt x="552860" y="552860"/>
                </a:lnTo>
                <a:lnTo>
                  <a:pt x="584261" y="516485"/>
                </a:lnTo>
                <a:lnTo>
                  <a:pt x="609383" y="476917"/>
                </a:lnTo>
                <a:lnTo>
                  <a:pt x="628224" y="434867"/>
                </a:lnTo>
                <a:lnTo>
                  <a:pt x="640784" y="391042"/>
                </a:lnTo>
                <a:lnTo>
                  <a:pt x="647065" y="346154"/>
                </a:lnTo>
                <a:lnTo>
                  <a:pt x="647065" y="300910"/>
                </a:lnTo>
                <a:lnTo>
                  <a:pt x="640784" y="256022"/>
                </a:lnTo>
                <a:lnTo>
                  <a:pt x="628224" y="212198"/>
                </a:lnTo>
                <a:lnTo>
                  <a:pt x="609383" y="170147"/>
                </a:lnTo>
                <a:lnTo>
                  <a:pt x="584261" y="130579"/>
                </a:lnTo>
                <a:lnTo>
                  <a:pt x="552860" y="94204"/>
                </a:lnTo>
                <a:lnTo>
                  <a:pt x="516485" y="62803"/>
                </a:lnTo>
                <a:lnTo>
                  <a:pt x="476917" y="37681"/>
                </a:lnTo>
                <a:lnTo>
                  <a:pt x="434867" y="18840"/>
                </a:lnTo>
                <a:lnTo>
                  <a:pt x="391042" y="6280"/>
                </a:lnTo>
                <a:lnTo>
                  <a:pt x="346154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806378" y="4893152"/>
            <a:ext cx="5743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Malleable </a:t>
            </a:r>
            <a:r>
              <a:rPr sz="1800" spc="-5" dirty="0">
                <a:latin typeface="Arial MT"/>
                <a:cs typeface="Arial MT"/>
              </a:rPr>
              <a:t>splints,</a:t>
            </a:r>
            <a:r>
              <a:rPr sz="1800" dirty="0">
                <a:latin typeface="Arial MT"/>
                <a:cs typeface="Arial MT"/>
              </a:rPr>
              <a:t> rigid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splints,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cravats,</a:t>
            </a:r>
            <a:r>
              <a:rPr sz="1800" dirty="0">
                <a:latin typeface="Arial MT"/>
                <a:cs typeface="Arial MT"/>
              </a:rPr>
              <a:t> and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elastic</a:t>
            </a:r>
            <a:r>
              <a:rPr sz="1800" dirty="0">
                <a:latin typeface="Arial MT"/>
                <a:cs typeface="Arial MT"/>
              </a:rPr>
              <a:t> wraps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82119" y="2447935"/>
            <a:ext cx="5610860" cy="3460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085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endParaRPr sz="3200">
              <a:latin typeface="Arial Black"/>
              <a:cs typeface="Arial Black"/>
            </a:endParaRPr>
          </a:p>
          <a:p>
            <a:pPr marL="100965" marR="5094605" indent="45085" algn="just">
              <a:lnSpc>
                <a:spcPts val="6140"/>
              </a:lnSpc>
              <a:spcBef>
                <a:spcPts val="59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3200" spc="-10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W  S</a:t>
            </a:r>
            <a:endParaRPr sz="3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035"/>
              </a:spcBef>
              <a:tabLst>
                <a:tab pos="926465" algn="l"/>
              </a:tabLst>
            </a:pPr>
            <a:r>
              <a:rPr sz="1800" b="1" spc="-5" dirty="0">
                <a:latin typeface="Arial"/>
                <a:cs typeface="Arial"/>
              </a:rPr>
              <a:t>Other</a:t>
            </a:r>
            <a:r>
              <a:rPr sz="1800" spc="-5" dirty="0">
                <a:latin typeface="Arial MT"/>
                <a:cs typeface="Arial MT"/>
              </a:rPr>
              <a:t>:	</a:t>
            </a:r>
            <a:r>
              <a:rPr sz="1800" dirty="0">
                <a:latin typeface="Arial MT"/>
                <a:cs typeface="Arial MT"/>
              </a:rPr>
              <a:t>DD</a:t>
            </a:r>
            <a:r>
              <a:rPr sz="1800" spc="-5" dirty="0">
                <a:latin typeface="Arial MT"/>
                <a:cs typeface="Arial MT"/>
              </a:rPr>
              <a:t> Form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1380,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MEDEVAC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Card,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Mission/Unit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82119" y="5875049"/>
            <a:ext cx="1918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specific</a:t>
            </a:r>
            <a:r>
              <a:rPr sz="1800" spc="-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equipment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743585" marR="5080" indent="726440">
              <a:lnSpc>
                <a:spcPts val="3700"/>
              </a:lnSpc>
              <a:spcBef>
                <a:spcPts val="340"/>
              </a:spcBef>
            </a:pPr>
            <a:r>
              <a:rPr spc="-45" dirty="0">
                <a:solidFill>
                  <a:srgbClr val="921928"/>
                </a:solidFill>
              </a:rPr>
              <a:t>COMBAT</a:t>
            </a:r>
            <a:r>
              <a:rPr spc="-10" dirty="0">
                <a:solidFill>
                  <a:srgbClr val="921928"/>
                </a:solidFill>
              </a:rPr>
              <a:t> </a:t>
            </a:r>
            <a:r>
              <a:rPr spc="-5" dirty="0">
                <a:solidFill>
                  <a:srgbClr val="921928"/>
                </a:solidFill>
              </a:rPr>
              <a:t>MEDIC/CORPSMAN </a:t>
            </a:r>
            <a:r>
              <a:rPr dirty="0">
                <a:solidFill>
                  <a:srgbClr val="921928"/>
                </a:solidFill>
              </a:rPr>
              <a:t> </a:t>
            </a:r>
            <a:r>
              <a:rPr spc="-5" dirty="0"/>
              <a:t>CONTENT</a:t>
            </a:r>
            <a:r>
              <a:rPr spc="-125" dirty="0"/>
              <a:t> </a:t>
            </a:r>
            <a:r>
              <a:rPr dirty="0"/>
              <a:t>AND</a:t>
            </a:r>
            <a:r>
              <a:rPr spc="-5" dirty="0"/>
              <a:t> </a:t>
            </a:r>
            <a:r>
              <a:rPr spc="-25" dirty="0"/>
              <a:t>CAPABILITIES</a:t>
            </a:r>
            <a:r>
              <a:rPr spc="-10" dirty="0"/>
              <a:t> </a:t>
            </a:r>
            <a:r>
              <a:rPr b="0" spc="-5" dirty="0">
                <a:latin typeface="Arial MT"/>
                <a:cs typeface="Arial MT"/>
              </a:rPr>
              <a:t>(cont.)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028253" y="1878548"/>
            <a:ext cx="5820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Items </a:t>
            </a:r>
            <a:r>
              <a:rPr sz="1800" dirty="0">
                <a:latin typeface="Arial MT"/>
                <a:cs typeface="Arial MT"/>
              </a:rPr>
              <a:t>included in </a:t>
            </a:r>
            <a:r>
              <a:rPr sz="1800" spc="-5" dirty="0">
                <a:latin typeface="Arial MT"/>
                <a:cs typeface="Arial MT"/>
              </a:rPr>
              <a:t>this </a:t>
            </a:r>
            <a:r>
              <a:rPr sz="1800" dirty="0">
                <a:latin typeface="Arial MT"/>
                <a:cs typeface="Arial MT"/>
              </a:rPr>
              <a:t>kit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will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 able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treat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following: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4557" y="5526156"/>
            <a:ext cx="4432935" cy="875030"/>
          </a:xfrm>
          <a:custGeom>
            <a:avLst/>
            <a:gdLst/>
            <a:ahLst/>
            <a:cxnLst/>
            <a:rect l="l" t="t" r="r" b="b"/>
            <a:pathLst>
              <a:path w="4432935" h="875029">
                <a:moveTo>
                  <a:pt x="4331975" y="0"/>
                </a:moveTo>
                <a:lnTo>
                  <a:pt x="100417" y="0"/>
                </a:lnTo>
                <a:lnTo>
                  <a:pt x="61330" y="7891"/>
                </a:lnTo>
                <a:lnTo>
                  <a:pt x="29411" y="29411"/>
                </a:lnTo>
                <a:lnTo>
                  <a:pt x="7891" y="61330"/>
                </a:lnTo>
                <a:lnTo>
                  <a:pt x="0" y="100417"/>
                </a:lnTo>
                <a:lnTo>
                  <a:pt x="0" y="774226"/>
                </a:lnTo>
                <a:lnTo>
                  <a:pt x="7891" y="813313"/>
                </a:lnTo>
                <a:lnTo>
                  <a:pt x="29411" y="845232"/>
                </a:lnTo>
                <a:lnTo>
                  <a:pt x="61330" y="866752"/>
                </a:lnTo>
                <a:lnTo>
                  <a:pt x="100417" y="874644"/>
                </a:lnTo>
                <a:lnTo>
                  <a:pt x="4331975" y="874644"/>
                </a:lnTo>
                <a:lnTo>
                  <a:pt x="4371063" y="866752"/>
                </a:lnTo>
                <a:lnTo>
                  <a:pt x="4402982" y="845232"/>
                </a:lnTo>
                <a:lnTo>
                  <a:pt x="4424503" y="813313"/>
                </a:lnTo>
                <a:lnTo>
                  <a:pt x="4432394" y="774226"/>
                </a:lnTo>
                <a:lnTo>
                  <a:pt x="4432394" y="100417"/>
                </a:lnTo>
                <a:lnTo>
                  <a:pt x="4424503" y="61330"/>
                </a:lnTo>
                <a:lnTo>
                  <a:pt x="4402982" y="29411"/>
                </a:lnTo>
                <a:lnTo>
                  <a:pt x="4371063" y="7891"/>
                </a:lnTo>
                <a:lnTo>
                  <a:pt x="4331975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14005" y="5658989"/>
            <a:ext cx="2948305" cy="5664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Stock</a:t>
            </a:r>
            <a:r>
              <a:rPr sz="1800" spc="-2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this</a:t>
            </a:r>
            <a:r>
              <a:rPr sz="18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E3334"/>
                </a:solidFill>
                <a:latin typeface="Arial MT"/>
                <a:cs typeface="Arial MT"/>
              </a:rPr>
              <a:t>bag</a:t>
            </a:r>
            <a:r>
              <a:rPr sz="18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E3334"/>
                </a:solidFill>
                <a:latin typeface="Arial MT"/>
                <a:cs typeface="Arial MT"/>
              </a:rPr>
              <a:t>in</a:t>
            </a:r>
            <a:r>
              <a:rPr sz="18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E3334"/>
                </a:solidFill>
                <a:latin typeface="Arial MT"/>
                <a:cs typeface="Arial MT"/>
              </a:rPr>
              <a:t>accordance </a:t>
            </a:r>
            <a:r>
              <a:rPr sz="1800" spc="-484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with</a:t>
            </a:r>
            <a:r>
              <a:rPr sz="18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E3334"/>
                </a:solidFill>
                <a:latin typeface="Arial MT"/>
                <a:cs typeface="Arial MT"/>
              </a:rPr>
              <a:t>your</a:t>
            </a:r>
            <a:r>
              <a:rPr sz="18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SOP/Protocols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476" y="5781371"/>
            <a:ext cx="454769" cy="39591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88128" y="4822502"/>
            <a:ext cx="3609975" cy="62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25"/>
              </a:lnSpc>
              <a:spcBef>
                <a:spcPts val="100"/>
              </a:spcBef>
            </a:pP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ADVANCED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TCCC</a:t>
            </a:r>
            <a:r>
              <a:rPr sz="24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2005"/>
              </a:lnSpc>
            </a:pPr>
            <a:r>
              <a:rPr sz="1800" i="1" spc="-5" dirty="0">
                <a:latin typeface="Arial"/>
                <a:cs typeface="Arial"/>
              </a:rPr>
              <a:t>Medic/Corpsman</a:t>
            </a:r>
            <a:r>
              <a:rPr sz="1800" i="1" spc="-8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Aid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Bag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226" y="1904671"/>
            <a:ext cx="3026981" cy="2761921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1769</Words>
  <Application>Microsoft Office PowerPoint</Application>
  <PresentationFormat>Widescreen</PresentationFormat>
  <Paragraphs>300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Arial MT</vt:lpstr>
      <vt:lpstr>Calibri</vt:lpstr>
      <vt:lpstr>Office Theme</vt:lpstr>
      <vt:lpstr>TACTICAL COMBAT  CASUALTY CARE COURSE</vt:lpstr>
      <vt:lpstr>TACTICAL COMBAT CASUALTY CARE ROLE-BASED TRAINING SPECTRUM</vt:lpstr>
      <vt:lpstr>1 x TERMINAL LEARNING OBJECTIVES</vt:lpstr>
      <vt:lpstr>FIRST AID KITS WHAT DO I TAKE?</vt:lpstr>
      <vt:lpstr>MEDICAL SUPPLIES YOU WILL NEED TO PROVIDE AID AND SAVE LIVES</vt:lpstr>
      <vt:lpstr>JFAK CONTENT AND CAPABILITIES</vt:lpstr>
      <vt:lpstr>COMBAT LIFESAVER BAG  CONTENT AND CAPABILITIES</vt:lpstr>
      <vt:lpstr>COMBAT MEDIC/CORPSMAN  CONTENT AND CAPABILITIES</vt:lpstr>
      <vt:lpstr>COMBAT MEDIC/CORPSMAN  CONTENT AND CAPABILITIES (cont.)</vt:lpstr>
      <vt:lpstr>PowerPoint Presentation</vt:lpstr>
      <vt:lpstr>M MASSIVE HEMORRHAGE EQUIPMENT</vt:lpstr>
      <vt:lpstr>M MASSIVE HEMORRHAGE EQUIPMENT</vt:lpstr>
      <vt:lpstr>AIRWAY CONTROL EQUIPMENT</vt:lpstr>
      <vt:lpstr>RESPIRATION SUPPORT EQUIPMENT</vt:lpstr>
      <vt:lpstr>CIRCULATION (cont.)</vt:lpstr>
      <vt:lpstr>CIRCULATION</vt:lpstr>
      <vt:lpstr>HYPOTHERMIA AND HEAD INJURY</vt:lpstr>
      <vt:lpstr>PAIN and</vt:lpstr>
      <vt:lpstr>WOUND MANAGEMENT</vt:lpstr>
      <vt:lpstr>SPLINTS</vt:lpstr>
      <vt:lpstr>DOCUMENTATION/MEDEVAC</vt:lpstr>
      <vt:lpstr>MAINTENANCE AND RESUPPLY</vt:lpstr>
      <vt:lpstr>CAT QUICK LAUNCH  CONFIGURATION VIDEO</vt:lpstr>
      <vt:lpstr>MAINTENANCE AND RESUPPLY</vt:lpstr>
      <vt:lpstr>OTHER CONSIDERATIONS</vt:lpstr>
      <vt:lpstr>OTHER CONSIDERATIONS</vt:lpstr>
      <vt:lpstr>SUMMARY</vt:lpstr>
      <vt:lpstr>CHECK ON LEARNING</vt:lpstr>
      <vt:lpstr>ANY 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02 Medical Equipment V1.4 JTS FINAL (1)</dc:title>
  <cp:lastModifiedBy>Adam Rafferty</cp:lastModifiedBy>
  <cp:revision>1</cp:revision>
  <dcterms:created xsi:type="dcterms:W3CDTF">2023-08-01T19:43:58Z</dcterms:created>
  <dcterms:modified xsi:type="dcterms:W3CDTF">2023-08-07T19:20:23Z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2022-06-09T00:00:00Z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